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0"/>
    <p:restoredTop sz="94684"/>
  </p:normalViewPr>
  <p:slideViewPr>
    <p:cSldViewPr snapToGrid="0">
      <p:cViewPr varScale="1">
        <p:scale>
          <a:sx n="106" d="100"/>
          <a:sy n="106" d="100"/>
        </p:scale>
        <p:origin x="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A466-37F0-9646-B8F0-5F20CAF6E242}" type="datetimeFigureOut">
              <a:rPr lang="en-US" smtClean="0"/>
              <a:t>4/6/25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D2E87-6689-AF49-B04A-F1F835A80E59}" type="slidenum">
              <a:rPr lang="en-US" smtClean="0"/>
              <a:t>‹#›</a:t>
            </a:fld>
            <a:endParaRPr lang="en-US"/>
          </a:p>
        </p:txBody>
      </p:sp>
    </p:spTree>
    <p:extLst>
      <p:ext uri="{BB962C8B-B14F-4D97-AF65-F5344CB8AC3E}">
        <p14:creationId xmlns:p14="http://schemas.microsoft.com/office/powerpoint/2010/main" val="1582462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5D2E87-6689-AF49-B04A-F1F835A80E59}" type="slidenum">
              <a:rPr lang="en-US" smtClean="0"/>
              <a:t>14</a:t>
            </a:fld>
            <a:endParaRPr lang="en-US"/>
          </a:p>
        </p:txBody>
      </p:sp>
    </p:spTree>
    <p:extLst>
      <p:ext uri="{BB962C8B-B14F-4D97-AF65-F5344CB8AC3E}">
        <p14:creationId xmlns:p14="http://schemas.microsoft.com/office/powerpoint/2010/main" val="879135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4/6/25</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901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4/6/25</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37547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4/6/25</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44348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4/6/25</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48314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4/6/25</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15242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4/6/25</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73113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4/6/25</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1633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4/6/25</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37042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4/6/25</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20114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4/6/25</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08346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4/6/25</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5843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4/6/25</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2702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hyperlink" Target="https://github.com/gillamrit92/ClimateWi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hyperlink" Target="https://www.ecad.eu/"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images.careerfoundry.com/public/courses/da-spec-ml/Scripts/A1/Dataset-Answers-Weather_Prediction_Pleasant_Weather.csv" TargetMode="External"/><Relationship Id="rId4" Type="http://schemas.openxmlformats.org/officeDocument/2006/relationships/hyperlink" Target="https://s3.amazonaws.com/coach-courses-us/public/courses/da-spec-ml/Scripts/A1/Dataset-weather-prediction-dataset-processed.csv"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holding a globe with a tree growing on it&#10;&#10;Description automatically generated">
            <a:extLst>
              <a:ext uri="{FF2B5EF4-FFF2-40B4-BE49-F238E27FC236}">
                <a16:creationId xmlns:a16="http://schemas.microsoft.com/office/drawing/2014/main" id="{232276E5-B834-C749-A714-26303571BAF0}"/>
              </a:ext>
            </a:extLst>
          </p:cNvPr>
          <p:cNvPicPr>
            <a:picLocks noChangeAspect="1"/>
          </p:cNvPicPr>
          <p:nvPr/>
        </p:nvPicPr>
        <p:blipFill>
          <a:blip r:embed="rId2"/>
          <a:srcRect t="8716" b="8867"/>
          <a:stretch/>
        </p:blipFill>
        <p:spPr>
          <a:xfrm>
            <a:off x="20" y="0"/>
            <a:ext cx="12191980" cy="6857990"/>
          </a:xfrm>
          <a:prstGeom prst="rect">
            <a:avLst/>
          </a:prstGeom>
        </p:spPr>
      </p:pic>
      <p:sp>
        <p:nvSpPr>
          <p:cNvPr id="19"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CA1DC5-CEE5-9FAA-D8E9-4370D2FC5448}"/>
              </a:ext>
            </a:extLst>
          </p:cNvPr>
          <p:cNvSpPr>
            <a:spLocks noGrp="1"/>
          </p:cNvSpPr>
          <p:nvPr>
            <p:ph type="ctrTitle"/>
          </p:nvPr>
        </p:nvSpPr>
        <p:spPr>
          <a:xfrm>
            <a:off x="1048561" y="1066800"/>
            <a:ext cx="3931320" cy="3096126"/>
          </a:xfrm>
        </p:spPr>
        <p:txBody>
          <a:bodyPr>
            <a:normAutofit fontScale="90000"/>
          </a:bodyPr>
          <a:lstStyle/>
          <a:p>
            <a:br>
              <a:rPr lang="en-CA" dirty="0">
                <a:solidFill>
                  <a:srgbClr val="1C2D05"/>
                </a:solidFill>
                <a:effectLst/>
                <a:latin typeface="Helvetica" pitchFamily="2" charset="0"/>
              </a:rPr>
            </a:br>
            <a:br>
              <a:rPr lang="en-CA" dirty="0">
                <a:solidFill>
                  <a:srgbClr val="1C2D05"/>
                </a:solidFill>
                <a:effectLst/>
                <a:latin typeface="Helvetica" pitchFamily="2" charset="0"/>
              </a:rPr>
            </a:br>
            <a:r>
              <a:rPr lang="en-CA" sz="3100" b="1" i="1" dirty="0">
                <a:solidFill>
                  <a:srgbClr val="1C2D05"/>
                </a:solidFill>
                <a:effectLst/>
                <a:latin typeface="Lucida Bright" panose="02040602050505020304" pitchFamily="18" charset="77"/>
                <a:cs typeface="Aharoni" panose="02010803020104030203" pitchFamily="2" charset="-79"/>
              </a:rPr>
              <a:t>Weather Conditions</a:t>
            </a:r>
            <a:br>
              <a:rPr lang="en-CA" sz="3100" b="1" i="1" dirty="0">
                <a:solidFill>
                  <a:srgbClr val="1C2D05"/>
                </a:solidFill>
                <a:effectLst/>
                <a:latin typeface="Lucida Bright" panose="02040602050505020304" pitchFamily="18" charset="77"/>
                <a:cs typeface="Aharoni" panose="02010803020104030203" pitchFamily="2" charset="-79"/>
              </a:rPr>
            </a:br>
            <a:r>
              <a:rPr lang="en-CA" sz="3100" b="1" i="1" dirty="0">
                <a:solidFill>
                  <a:srgbClr val="1C2D05"/>
                </a:solidFill>
                <a:effectLst/>
                <a:latin typeface="Lucida Bright" panose="02040602050505020304" pitchFamily="18" charset="77"/>
                <a:cs typeface="Aharoni" panose="02010803020104030203" pitchFamily="2" charset="-79"/>
              </a:rPr>
              <a:t>and Climate Change</a:t>
            </a:r>
            <a:br>
              <a:rPr lang="en-CA" sz="3100" b="1" i="1" dirty="0">
                <a:solidFill>
                  <a:srgbClr val="1C2D05"/>
                </a:solidFill>
                <a:effectLst/>
                <a:latin typeface="Lucida Bright" panose="02040602050505020304" pitchFamily="18" charset="77"/>
                <a:cs typeface="Aharoni" panose="02010803020104030203" pitchFamily="2" charset="-79"/>
              </a:rPr>
            </a:br>
            <a:r>
              <a:rPr lang="en-CA" sz="3100" b="1" i="1" dirty="0">
                <a:solidFill>
                  <a:srgbClr val="1C2D05"/>
                </a:solidFill>
                <a:effectLst/>
                <a:latin typeface="Lucida Bright" panose="02040602050505020304" pitchFamily="18" charset="77"/>
                <a:cs typeface="Aharoni" panose="02010803020104030203" pitchFamily="2" charset="-79"/>
              </a:rPr>
              <a:t>with ClimateWins</a:t>
            </a:r>
            <a:br>
              <a:rPr lang="en-CA" sz="3100" b="1" i="1" dirty="0">
                <a:solidFill>
                  <a:srgbClr val="1C2D05"/>
                </a:solidFill>
                <a:effectLst/>
                <a:latin typeface="Lucida Bright" panose="02040602050505020304" pitchFamily="18" charset="77"/>
                <a:cs typeface="Aharoni" panose="02010803020104030203" pitchFamily="2" charset="-79"/>
              </a:rPr>
            </a:br>
            <a:endParaRPr lang="en-US" sz="3100" b="1" i="1" dirty="0">
              <a:latin typeface="Lucida Bright" panose="02040602050505020304" pitchFamily="18" charset="77"/>
              <a:cs typeface="Aharoni" panose="02010803020104030203" pitchFamily="2" charset="-79"/>
            </a:endParaRPr>
          </a:p>
        </p:txBody>
      </p:sp>
      <p:sp>
        <p:nvSpPr>
          <p:cNvPr id="3" name="Subtitle 2">
            <a:extLst>
              <a:ext uri="{FF2B5EF4-FFF2-40B4-BE49-F238E27FC236}">
                <a16:creationId xmlns:a16="http://schemas.microsoft.com/office/drawing/2014/main" id="{65855ED7-EB1B-8E18-50BD-FAEF9289D680}"/>
              </a:ext>
            </a:extLst>
          </p:cNvPr>
          <p:cNvSpPr>
            <a:spLocks noGrp="1"/>
          </p:cNvSpPr>
          <p:nvPr>
            <p:ph type="subTitle" idx="1"/>
          </p:nvPr>
        </p:nvSpPr>
        <p:spPr>
          <a:xfrm>
            <a:off x="1048561" y="4327781"/>
            <a:ext cx="3931321" cy="1033669"/>
          </a:xfrm>
        </p:spPr>
        <p:txBody>
          <a:bodyPr>
            <a:normAutofit/>
          </a:bodyPr>
          <a:lstStyle/>
          <a:p>
            <a:r>
              <a:rPr lang="en-US" sz="2400" b="1" i="1" dirty="0">
                <a:latin typeface="Lucida Bright" panose="02040602050505020304" pitchFamily="18" charset="77"/>
                <a:cs typeface="Aharoni" panose="02010803020104030203" pitchFamily="2" charset="-79"/>
              </a:rPr>
              <a:t>AMRIT GILL</a:t>
            </a:r>
          </a:p>
          <a:p>
            <a:r>
              <a:rPr lang="en-US" sz="2400" b="1" i="1" dirty="0">
                <a:latin typeface="Lucida Bright" panose="02040602050505020304" pitchFamily="18" charset="77"/>
                <a:cs typeface="Aharoni" panose="02010803020104030203" pitchFamily="2" charset="-79"/>
              </a:rPr>
              <a:t>APRIL </a:t>
            </a:r>
            <a:r>
              <a:rPr lang="en-US" sz="2800" b="1" i="1" dirty="0">
                <a:latin typeface="Lucida Bright" panose="02040602050505020304" pitchFamily="18" charset="77"/>
                <a:cs typeface="Aharoni" panose="02010803020104030203" pitchFamily="2" charset="-79"/>
              </a:rPr>
              <a:t>2025</a:t>
            </a:r>
            <a:endParaRPr lang="en-US" sz="3600" b="1" i="1" dirty="0">
              <a:latin typeface="Lucida Bright" panose="02040602050505020304" pitchFamily="18" charset="77"/>
              <a:cs typeface="Aharoni" panose="02010803020104030203" pitchFamily="2" charset="-79"/>
            </a:endParaRPr>
          </a:p>
        </p:txBody>
      </p:sp>
      <p:grpSp>
        <p:nvGrpSpPr>
          <p:cNvPr id="14" name="Group 13">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15" name="Rectangle 14">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5418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8D76-B1EC-3A3E-C619-AD71CF3BB094}"/>
              </a:ext>
            </a:extLst>
          </p:cNvPr>
          <p:cNvSpPr>
            <a:spLocks noGrp="1"/>
          </p:cNvSpPr>
          <p:nvPr>
            <p:ph type="title"/>
          </p:nvPr>
        </p:nvSpPr>
        <p:spPr>
          <a:xfrm>
            <a:off x="1028700" y="723900"/>
            <a:ext cx="10134600" cy="1658353"/>
          </a:xfrm>
        </p:spPr>
        <p:txBody>
          <a:bodyPr>
            <a:normAutofit fontScale="90000"/>
          </a:bodyPr>
          <a:lstStyle/>
          <a:p>
            <a:r>
              <a:rPr lang="en-US" sz="5300" b="1" dirty="0">
                <a:latin typeface="Lucida Bright" panose="02040602050505020304" pitchFamily="18" charset="77"/>
              </a:rPr>
              <a:t>METHOD 3: ARTIFICAL NEURAL NETWORK (</a:t>
            </a:r>
            <a:r>
              <a:rPr lang="en-CA" sz="5300" b="1" dirty="0">
                <a:solidFill>
                  <a:srgbClr val="000000"/>
                </a:solidFill>
                <a:effectLst/>
                <a:latin typeface="Lucida Bright" panose="02040602050505020304" pitchFamily="18" charset="77"/>
              </a:rPr>
              <a:t>Scenario 2)</a:t>
            </a:r>
            <a:br>
              <a:rPr lang="en-CA" sz="1800" dirty="0">
                <a:solidFill>
                  <a:srgbClr val="000000"/>
                </a:solidFill>
                <a:effectLst/>
                <a:latin typeface="Helvetica" pitchFamily="2" charset="0"/>
              </a:rPr>
            </a:br>
            <a:endParaRPr lang="en-US" dirty="0"/>
          </a:p>
        </p:txBody>
      </p:sp>
      <p:pic>
        <p:nvPicPr>
          <p:cNvPr id="5" name="Content Placeholder 4" descr="A screenshot of a graph&#10;&#10;Description automatically generated">
            <a:extLst>
              <a:ext uri="{FF2B5EF4-FFF2-40B4-BE49-F238E27FC236}">
                <a16:creationId xmlns:a16="http://schemas.microsoft.com/office/drawing/2014/main" id="{31412ED5-87E8-CE2E-5CCA-A6B35725905D}"/>
              </a:ext>
            </a:extLst>
          </p:cNvPr>
          <p:cNvPicPr>
            <a:picLocks noGrp="1" noChangeAspect="1"/>
          </p:cNvPicPr>
          <p:nvPr>
            <p:ph idx="1"/>
          </p:nvPr>
        </p:nvPicPr>
        <p:blipFill>
          <a:blip r:embed="rId2"/>
          <a:stretch>
            <a:fillRect/>
          </a:stretch>
        </p:blipFill>
        <p:spPr>
          <a:xfrm>
            <a:off x="260909" y="2027264"/>
            <a:ext cx="6199852" cy="4478467"/>
          </a:xfrm>
        </p:spPr>
      </p:pic>
      <p:pic>
        <p:nvPicPr>
          <p:cNvPr id="7" name="Picture 6" descr="A screenshot of a graph&#10;&#10;Description automatically generated">
            <a:extLst>
              <a:ext uri="{FF2B5EF4-FFF2-40B4-BE49-F238E27FC236}">
                <a16:creationId xmlns:a16="http://schemas.microsoft.com/office/drawing/2014/main" id="{025DBF82-29E1-2564-4920-C738444A1E6B}"/>
              </a:ext>
            </a:extLst>
          </p:cNvPr>
          <p:cNvPicPr>
            <a:picLocks noChangeAspect="1"/>
          </p:cNvPicPr>
          <p:nvPr/>
        </p:nvPicPr>
        <p:blipFill>
          <a:blip r:embed="rId3"/>
          <a:stretch>
            <a:fillRect/>
          </a:stretch>
        </p:blipFill>
        <p:spPr>
          <a:xfrm>
            <a:off x="6460761" y="2147133"/>
            <a:ext cx="5470330" cy="4133746"/>
          </a:xfrm>
          <a:prstGeom prst="rect">
            <a:avLst/>
          </a:prstGeom>
        </p:spPr>
      </p:pic>
    </p:spTree>
    <p:extLst>
      <p:ext uri="{BB962C8B-B14F-4D97-AF65-F5344CB8AC3E}">
        <p14:creationId xmlns:p14="http://schemas.microsoft.com/office/powerpoint/2010/main" val="1911283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1F38-2527-F680-3C95-0AD901716EE8}"/>
              </a:ext>
            </a:extLst>
          </p:cNvPr>
          <p:cNvSpPr>
            <a:spLocks noGrp="1"/>
          </p:cNvSpPr>
          <p:nvPr>
            <p:ph type="title"/>
          </p:nvPr>
        </p:nvSpPr>
        <p:spPr>
          <a:xfrm>
            <a:off x="1028700" y="723900"/>
            <a:ext cx="10134600" cy="1646321"/>
          </a:xfrm>
        </p:spPr>
        <p:txBody>
          <a:bodyPr>
            <a:normAutofit fontScale="90000"/>
          </a:bodyPr>
          <a:lstStyle/>
          <a:p>
            <a:r>
              <a:rPr lang="en-US" sz="5300" b="1" dirty="0">
                <a:latin typeface="Lucida Bright" panose="02040602050505020304" pitchFamily="18" charset="77"/>
              </a:rPr>
              <a:t>METHOD 3: ARTIFICAL NEURAL NETWORK (</a:t>
            </a:r>
            <a:r>
              <a:rPr lang="en-CA" sz="5300" b="1" dirty="0">
                <a:solidFill>
                  <a:srgbClr val="000000"/>
                </a:solidFill>
                <a:effectLst/>
                <a:latin typeface="Lucida Bright" panose="02040602050505020304" pitchFamily="18" charset="77"/>
              </a:rPr>
              <a:t>Scenario 3)</a:t>
            </a:r>
            <a:br>
              <a:rPr lang="en-CA" sz="1800" dirty="0">
                <a:solidFill>
                  <a:srgbClr val="000000"/>
                </a:solidFill>
                <a:effectLst/>
                <a:latin typeface="Helvetica" pitchFamily="2" charset="0"/>
              </a:rPr>
            </a:br>
            <a:endParaRPr lang="en-US" dirty="0"/>
          </a:p>
        </p:txBody>
      </p:sp>
      <p:pic>
        <p:nvPicPr>
          <p:cNvPr id="5" name="Content Placeholder 4" descr="A screenshot of a graph&#10;&#10;Description automatically generated">
            <a:extLst>
              <a:ext uri="{FF2B5EF4-FFF2-40B4-BE49-F238E27FC236}">
                <a16:creationId xmlns:a16="http://schemas.microsoft.com/office/drawing/2014/main" id="{E49401CE-B6F2-86EC-F51F-0803E70696AD}"/>
              </a:ext>
            </a:extLst>
          </p:cNvPr>
          <p:cNvPicPr>
            <a:picLocks noGrp="1" noChangeAspect="1"/>
          </p:cNvPicPr>
          <p:nvPr>
            <p:ph idx="1"/>
          </p:nvPr>
        </p:nvPicPr>
        <p:blipFill>
          <a:blip r:embed="rId2"/>
          <a:stretch>
            <a:fillRect/>
          </a:stretch>
        </p:blipFill>
        <p:spPr>
          <a:xfrm>
            <a:off x="324614" y="1952312"/>
            <a:ext cx="5941275" cy="4463477"/>
          </a:xfrm>
        </p:spPr>
      </p:pic>
      <p:pic>
        <p:nvPicPr>
          <p:cNvPr id="7" name="Picture 6" descr="A screenshot of a graph&#10;&#10;Description automatically generated">
            <a:extLst>
              <a:ext uri="{FF2B5EF4-FFF2-40B4-BE49-F238E27FC236}">
                <a16:creationId xmlns:a16="http://schemas.microsoft.com/office/drawing/2014/main" id="{D44E3473-2BC4-AF4D-E089-E526F0545045}"/>
              </a:ext>
            </a:extLst>
          </p:cNvPr>
          <p:cNvPicPr>
            <a:picLocks noChangeAspect="1"/>
          </p:cNvPicPr>
          <p:nvPr/>
        </p:nvPicPr>
        <p:blipFill>
          <a:blip r:embed="rId3"/>
          <a:stretch>
            <a:fillRect/>
          </a:stretch>
        </p:blipFill>
        <p:spPr>
          <a:xfrm>
            <a:off x="6096000" y="1952312"/>
            <a:ext cx="5771386" cy="4463477"/>
          </a:xfrm>
          <a:prstGeom prst="rect">
            <a:avLst/>
          </a:prstGeom>
        </p:spPr>
      </p:pic>
    </p:spTree>
    <p:extLst>
      <p:ext uri="{BB962C8B-B14F-4D97-AF65-F5344CB8AC3E}">
        <p14:creationId xmlns:p14="http://schemas.microsoft.com/office/powerpoint/2010/main" val="15881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7B0EB-1BAC-B797-B16E-CCEC9ACE04A4}"/>
              </a:ext>
            </a:extLst>
          </p:cNvPr>
          <p:cNvSpPr>
            <a:spLocks noGrp="1"/>
          </p:cNvSpPr>
          <p:nvPr>
            <p:ph type="title"/>
          </p:nvPr>
        </p:nvSpPr>
        <p:spPr>
          <a:xfrm>
            <a:off x="6507353" y="312513"/>
            <a:ext cx="5319885" cy="1275669"/>
          </a:xfrm>
        </p:spPr>
        <p:txBody>
          <a:bodyPr anchor="b">
            <a:normAutofit/>
          </a:bodyPr>
          <a:lstStyle/>
          <a:p>
            <a:pPr algn="ctr"/>
            <a:r>
              <a:rPr lang="en-US" b="1" dirty="0">
                <a:latin typeface="Lucida Bright" panose="02040602050505020304" pitchFamily="18" charset="77"/>
              </a:rPr>
              <a:t>WHICH ALGORITHM IS BEST?</a:t>
            </a:r>
          </a:p>
        </p:txBody>
      </p:sp>
      <p:sp>
        <p:nvSpPr>
          <p:cNvPr id="9" name="Content Placeholder 8">
            <a:extLst>
              <a:ext uri="{FF2B5EF4-FFF2-40B4-BE49-F238E27FC236}">
                <a16:creationId xmlns:a16="http://schemas.microsoft.com/office/drawing/2014/main" id="{F2078AB9-07D5-9570-2341-4B26A5CBC5C3}"/>
              </a:ext>
            </a:extLst>
          </p:cNvPr>
          <p:cNvSpPr>
            <a:spLocks noGrp="1"/>
          </p:cNvSpPr>
          <p:nvPr>
            <p:ph idx="1"/>
          </p:nvPr>
        </p:nvSpPr>
        <p:spPr>
          <a:xfrm>
            <a:off x="6738470" y="1849742"/>
            <a:ext cx="4878907" cy="3501729"/>
          </a:xfrm>
        </p:spPr>
        <p:txBody>
          <a:bodyPr anchor="t">
            <a:normAutofit fontScale="92500" lnSpcReduction="20000"/>
          </a:bodyPr>
          <a:lstStyle/>
          <a:p>
            <a:pPr marL="342900" indent="-342900">
              <a:buFont typeface="Wingdings" pitchFamily="2" charset="2"/>
              <a:buChar char="Ø"/>
            </a:pPr>
            <a:r>
              <a:rPr lang="en-US" dirty="0">
                <a:latin typeface="Lucida Bright" panose="02040602050505020304" pitchFamily="18" charset="77"/>
              </a:rPr>
              <a:t>Based on model accuracy, </a:t>
            </a:r>
            <a:r>
              <a:rPr lang="en-CA" b="1" dirty="0">
                <a:solidFill>
                  <a:srgbClr val="000000"/>
                </a:solidFill>
                <a:effectLst/>
                <a:latin typeface="Lucida Bright" panose="02040602050505020304" pitchFamily="18" charset="77"/>
              </a:rPr>
              <a:t>K-Nearest Neighbors (KNN) </a:t>
            </a:r>
            <a:r>
              <a:rPr lang="en-CA" dirty="0">
                <a:solidFill>
                  <a:srgbClr val="000000"/>
                </a:solidFill>
                <a:effectLst/>
                <a:latin typeface="Lucida Bright" panose="02040602050505020304" pitchFamily="18" charset="77"/>
              </a:rPr>
              <a:t>is the most effective algorithm for ClimateWins to provide accurate predictions of good picnic weather since it effectively identifies patterns and makes reliable predictions. </a:t>
            </a:r>
          </a:p>
          <a:p>
            <a:pPr marL="342900" indent="-342900">
              <a:buFont typeface="Wingdings" pitchFamily="2" charset="2"/>
              <a:buChar char="Ø"/>
            </a:pPr>
            <a:r>
              <a:rPr lang="en-CA" dirty="0">
                <a:solidFill>
                  <a:srgbClr val="000000"/>
                </a:solidFill>
                <a:effectLst/>
                <a:latin typeface="Lucida Bright" panose="02040602050505020304" pitchFamily="18" charset="77"/>
              </a:rPr>
              <a:t>On the other hand, </a:t>
            </a:r>
            <a:r>
              <a:rPr lang="en-CA" sz="2200" dirty="0">
                <a:solidFill>
                  <a:srgbClr val="000000"/>
                </a:solidFill>
                <a:effectLst/>
                <a:latin typeface="Lucida Bright" panose="02040602050505020304" pitchFamily="18" charset="77"/>
              </a:rPr>
              <a:t>The </a:t>
            </a:r>
            <a:r>
              <a:rPr lang="en-CA" sz="2200" b="1" dirty="0">
                <a:solidFill>
                  <a:srgbClr val="000000"/>
                </a:solidFill>
                <a:effectLst/>
                <a:latin typeface="Lucida Bright" panose="02040602050505020304" pitchFamily="18" charset="77"/>
              </a:rPr>
              <a:t>decision tree</a:t>
            </a:r>
            <a:r>
              <a:rPr lang="en-CA" sz="2200" dirty="0">
                <a:solidFill>
                  <a:srgbClr val="000000"/>
                </a:solidFill>
                <a:effectLst/>
                <a:latin typeface="Lucida Bright" panose="02040602050505020304" pitchFamily="18" charset="77"/>
              </a:rPr>
              <a:t> model is too complex to interpret. </a:t>
            </a:r>
            <a:r>
              <a:rPr lang="en-CA" sz="2000" dirty="0">
                <a:solidFill>
                  <a:srgbClr val="000000"/>
                </a:solidFill>
                <a:effectLst/>
                <a:latin typeface="Lucida Bright" panose="02040602050505020304" pitchFamily="18" charset="77"/>
              </a:rPr>
              <a:t>The </a:t>
            </a:r>
            <a:r>
              <a:rPr lang="en-CA" sz="2000" b="1" dirty="0">
                <a:solidFill>
                  <a:srgbClr val="000000"/>
                </a:solidFill>
                <a:effectLst/>
                <a:latin typeface="Lucida Bright" panose="02040602050505020304" pitchFamily="18" charset="77"/>
              </a:rPr>
              <a:t>ANN model </a:t>
            </a:r>
            <a:r>
              <a:rPr lang="en-CA" sz="2000" dirty="0">
                <a:solidFill>
                  <a:srgbClr val="000000"/>
                </a:solidFill>
                <a:effectLst/>
                <a:latin typeface="Lucida Bright" panose="02040602050505020304" pitchFamily="18" charset="77"/>
              </a:rPr>
              <a:t>is more powerful and better suited for complex tasks. </a:t>
            </a:r>
          </a:p>
          <a:p>
            <a:endParaRPr lang="en-CA" sz="2200" dirty="0">
              <a:solidFill>
                <a:srgbClr val="000000"/>
              </a:solidFill>
              <a:effectLst/>
              <a:latin typeface="Lucida Bright" panose="02040602050505020304" pitchFamily="18" charset="77"/>
            </a:endParaRPr>
          </a:p>
          <a:p>
            <a:endParaRPr lang="en-CA" sz="2200" dirty="0">
              <a:solidFill>
                <a:srgbClr val="000000"/>
              </a:solidFill>
              <a:effectLst/>
              <a:latin typeface="Lucida Bright" panose="02040602050505020304" pitchFamily="18" charset="77"/>
            </a:endParaRPr>
          </a:p>
          <a:p>
            <a:endParaRPr lang="en-US" dirty="0">
              <a:latin typeface="Lucida Bright" panose="02040602050505020304" pitchFamily="18" charset="77"/>
            </a:endParaRPr>
          </a:p>
        </p:txBody>
      </p:sp>
      <p:pic>
        <p:nvPicPr>
          <p:cNvPr id="5" name="Content Placeholder 4" descr="A person holding a small tree&#10;&#10;Description automatically generated">
            <a:extLst>
              <a:ext uri="{FF2B5EF4-FFF2-40B4-BE49-F238E27FC236}">
                <a16:creationId xmlns:a16="http://schemas.microsoft.com/office/drawing/2014/main" id="{2BECB077-A137-C752-EBC8-4E46E3392308}"/>
              </a:ext>
            </a:extLst>
          </p:cNvPr>
          <p:cNvPicPr>
            <a:picLocks noChangeAspect="1"/>
          </p:cNvPicPr>
          <p:nvPr/>
        </p:nvPicPr>
        <p:blipFill>
          <a:blip r:embed="rId2">
            <a:alphaModFix/>
          </a:blip>
          <a:srcRect l="42324" r="10565"/>
          <a:stretch/>
        </p:blipFill>
        <p:spPr>
          <a:xfrm>
            <a:off x="1682" y="10"/>
            <a:ext cx="6096000" cy="6857990"/>
          </a:xfrm>
          <a:prstGeom prst="rect">
            <a:avLst/>
          </a:prstGeom>
        </p:spPr>
      </p:pic>
      <p:grpSp>
        <p:nvGrpSpPr>
          <p:cNvPr id="18" name="Group 17">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9" name="Rectangle 18">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 name="Straight Connector 19">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8486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lanet with clouds and blue sky&#10;&#10;Description automatically generated">
            <a:extLst>
              <a:ext uri="{FF2B5EF4-FFF2-40B4-BE49-F238E27FC236}">
                <a16:creationId xmlns:a16="http://schemas.microsoft.com/office/drawing/2014/main" id="{8DBB3143-C840-85CB-5CE1-A0A57479A682}"/>
              </a:ext>
            </a:extLst>
          </p:cNvPr>
          <p:cNvPicPr>
            <a:picLocks noChangeAspect="1"/>
          </p:cNvPicPr>
          <p:nvPr/>
        </p:nvPicPr>
        <p:blipFill>
          <a:blip r:embed="rId2">
            <a:alphaModFix amt="20000"/>
          </a:blip>
          <a:stretch>
            <a:fillRect/>
          </a:stretch>
        </p:blipFill>
        <p:spPr>
          <a:xfrm>
            <a:off x="0" y="1"/>
            <a:ext cx="12192000" cy="6907982"/>
          </a:xfrm>
          <a:prstGeom prst="rect">
            <a:avLst/>
          </a:prstGeom>
        </p:spPr>
      </p:pic>
      <p:sp>
        <p:nvSpPr>
          <p:cNvPr id="2" name="Title 1">
            <a:extLst>
              <a:ext uri="{FF2B5EF4-FFF2-40B4-BE49-F238E27FC236}">
                <a16:creationId xmlns:a16="http://schemas.microsoft.com/office/drawing/2014/main" id="{9512E268-C715-EA04-F800-74D2E485C193}"/>
              </a:ext>
            </a:extLst>
          </p:cNvPr>
          <p:cNvSpPr>
            <a:spLocks noGrp="1"/>
          </p:cNvSpPr>
          <p:nvPr>
            <p:ph type="title"/>
          </p:nvPr>
        </p:nvSpPr>
        <p:spPr>
          <a:xfrm>
            <a:off x="1028700" y="388313"/>
            <a:ext cx="10134600" cy="778750"/>
          </a:xfrm>
        </p:spPr>
        <p:txBody>
          <a:bodyPr>
            <a:noAutofit/>
          </a:bodyPr>
          <a:lstStyle/>
          <a:p>
            <a:r>
              <a:rPr lang="en-US" sz="5400" dirty="0">
                <a:latin typeface="Lucida Bright" panose="02040602050505020304" pitchFamily="18" charset="77"/>
              </a:rPr>
              <a:t>CONCLUSION &amp; NEXT STEPS</a:t>
            </a:r>
          </a:p>
        </p:txBody>
      </p:sp>
      <p:sp>
        <p:nvSpPr>
          <p:cNvPr id="3" name="Content Placeholder 2">
            <a:extLst>
              <a:ext uri="{FF2B5EF4-FFF2-40B4-BE49-F238E27FC236}">
                <a16:creationId xmlns:a16="http://schemas.microsoft.com/office/drawing/2014/main" id="{85D1DA08-E995-886B-C9BF-657722251038}"/>
              </a:ext>
            </a:extLst>
          </p:cNvPr>
          <p:cNvSpPr>
            <a:spLocks noGrp="1"/>
          </p:cNvSpPr>
          <p:nvPr>
            <p:ph idx="1"/>
          </p:nvPr>
        </p:nvSpPr>
        <p:spPr>
          <a:xfrm>
            <a:off x="1028700" y="1383153"/>
            <a:ext cx="10353174" cy="4752952"/>
          </a:xfrm>
        </p:spPr>
        <p:txBody>
          <a:bodyPr>
            <a:normAutofit fontScale="92500" lnSpcReduction="20000"/>
          </a:bodyPr>
          <a:lstStyle/>
          <a:p>
            <a:pPr marL="342900" indent="-342900" algn="l">
              <a:buFont typeface="Wingdings" pitchFamily="2" charset="2"/>
              <a:buChar char="Ø"/>
            </a:pPr>
            <a:r>
              <a:rPr lang="en-CA" u="none" strike="noStrike" dirty="0">
                <a:solidFill>
                  <a:srgbClr val="000000"/>
                </a:solidFill>
                <a:effectLst/>
                <a:latin typeface="Lucida Bright" panose="02040602050505020304" pitchFamily="18" charset="77"/>
              </a:rPr>
              <a:t>The KNN algorithm predicted the data the best, with an average accuracy of 88% on the test set.</a:t>
            </a:r>
          </a:p>
          <a:p>
            <a:pPr marL="342900" indent="-342900" algn="l">
              <a:buFont typeface="Wingdings" pitchFamily="2" charset="2"/>
              <a:buChar char="Ø"/>
            </a:pPr>
            <a:r>
              <a:rPr lang="en-CA" u="none" strike="noStrike" dirty="0">
                <a:solidFill>
                  <a:srgbClr val="000000"/>
                </a:solidFill>
                <a:effectLst/>
                <a:latin typeface="Lucida Bright" panose="02040602050505020304" pitchFamily="18" charset="77"/>
              </a:rPr>
              <a:t>The decision tree still needs some adjustments (like pruning) to work better.</a:t>
            </a:r>
          </a:p>
          <a:p>
            <a:pPr marL="342900" indent="-342900" algn="l">
              <a:buFont typeface="Wingdings" pitchFamily="2" charset="2"/>
              <a:buChar char="Ø"/>
            </a:pPr>
            <a:r>
              <a:rPr lang="en-CA" u="none" strike="noStrike" dirty="0">
                <a:solidFill>
                  <a:srgbClr val="000000"/>
                </a:solidFill>
                <a:effectLst/>
                <a:latin typeface="Lucida Bright" panose="02040602050505020304" pitchFamily="18" charset="77"/>
              </a:rPr>
              <a:t>The ANN (artificial neural network) was not very reliable and only got about 46% accuracy, which is much lower than KNN.</a:t>
            </a:r>
          </a:p>
          <a:p>
            <a:pPr marL="342900" indent="-342900">
              <a:buFont typeface="Wingdings" pitchFamily="2" charset="2"/>
              <a:buChar char="Ø"/>
            </a:pPr>
            <a:r>
              <a:rPr lang="en-CA" u="none" strike="noStrike" dirty="0">
                <a:solidFill>
                  <a:srgbClr val="000000"/>
                </a:solidFill>
                <a:effectLst/>
                <a:latin typeface="Lucida Bright" panose="02040602050505020304" pitchFamily="18" charset="77"/>
              </a:rPr>
              <a:t>Since the project isn’t finished yet, KNN is the best choice for now, because it did the best job at predicting the climate temperature.</a:t>
            </a:r>
            <a:endParaRPr lang="en-US" u="none" strike="noStrike" dirty="0">
              <a:solidFill>
                <a:srgbClr val="000000"/>
              </a:solidFill>
              <a:effectLst/>
              <a:latin typeface="Lucida Bright" panose="02040602050505020304" pitchFamily="18" charset="77"/>
            </a:endParaRPr>
          </a:p>
          <a:p>
            <a:pPr marL="342900" indent="-342900">
              <a:buFont typeface="Wingdings" pitchFamily="2" charset="2"/>
              <a:buChar char="Ø"/>
            </a:pPr>
            <a:r>
              <a:rPr lang="en-CA" u="none" strike="noStrike" dirty="0">
                <a:solidFill>
                  <a:srgbClr val="000000"/>
                </a:solidFill>
                <a:effectLst/>
                <a:latin typeface="Lucida Bright" panose="02040602050505020304" pitchFamily="18" charset="77"/>
              </a:rPr>
              <a:t>Additionally, Keep testing both supervised and unsupervised algorithms after better optimizing them.</a:t>
            </a:r>
          </a:p>
          <a:p>
            <a:pPr marL="342900" indent="-342900">
              <a:buFont typeface="Wingdings" pitchFamily="2" charset="2"/>
              <a:buChar char="Ø"/>
            </a:pPr>
            <a:r>
              <a:rPr lang="en-CA" u="none" strike="noStrike" dirty="0">
                <a:solidFill>
                  <a:srgbClr val="000000"/>
                </a:solidFill>
                <a:effectLst/>
                <a:latin typeface="Lucida Bright" panose="02040602050505020304" pitchFamily="18" charset="77"/>
              </a:rPr>
              <a:t>Try to improve the decision tree even more by pruning it further to increase accuracy.</a:t>
            </a:r>
          </a:p>
          <a:p>
            <a:pPr marL="342900" indent="-342900">
              <a:buFont typeface="Wingdings" pitchFamily="2" charset="2"/>
              <a:buChar char="Ø"/>
            </a:pPr>
            <a:r>
              <a:rPr lang="en-CA" u="none" strike="noStrike" dirty="0">
                <a:solidFill>
                  <a:srgbClr val="000000"/>
                </a:solidFill>
                <a:effectLst/>
                <a:latin typeface="Lucida Bright" panose="02040602050505020304" pitchFamily="18" charset="77"/>
              </a:rPr>
              <a:t>In the end, combine supervised and unsupervised methods to build a more complete climate model — one that can predict both specific weather events and long-term climate trends.</a:t>
            </a:r>
          </a:p>
        </p:txBody>
      </p:sp>
    </p:spTree>
    <p:extLst>
      <p:ext uri="{BB962C8B-B14F-4D97-AF65-F5344CB8AC3E}">
        <p14:creationId xmlns:p14="http://schemas.microsoft.com/office/powerpoint/2010/main" val="2536974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16">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23">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Content Placeholder 10" descr="A wooden blocks with letters on it&#10;&#10;Description automatically generated">
            <a:extLst>
              <a:ext uri="{FF2B5EF4-FFF2-40B4-BE49-F238E27FC236}">
                <a16:creationId xmlns:a16="http://schemas.microsoft.com/office/drawing/2014/main" id="{13177264-E7CB-BC54-634B-415BF6ABD2D0}"/>
              </a:ext>
            </a:extLst>
          </p:cNvPr>
          <p:cNvPicPr>
            <a:picLocks noGrp="1" noChangeAspect="1"/>
          </p:cNvPicPr>
          <p:nvPr>
            <p:ph idx="1"/>
          </p:nvPr>
        </p:nvPicPr>
        <p:blipFill>
          <a:blip r:embed="rId3">
            <a:alphaModFix amt="70000"/>
          </a:blip>
          <a:srcRect t="1055" b="14675"/>
          <a:stretch/>
        </p:blipFill>
        <p:spPr>
          <a:xfrm>
            <a:off x="0" y="0"/>
            <a:ext cx="12192000" cy="6857989"/>
          </a:xfrm>
          <a:prstGeom prst="rect">
            <a:avLst/>
          </a:prstGeom>
        </p:spPr>
      </p:pic>
      <p:pic>
        <p:nvPicPr>
          <p:cNvPr id="18" name="Graphic 17" descr="Email outline">
            <a:extLst>
              <a:ext uri="{FF2B5EF4-FFF2-40B4-BE49-F238E27FC236}">
                <a16:creationId xmlns:a16="http://schemas.microsoft.com/office/drawing/2014/main" id="{E1D87A12-E2A8-ED7D-7847-515204B12B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3574" y="4660505"/>
            <a:ext cx="989351" cy="989351"/>
          </a:xfrm>
          <a:prstGeom prst="rect">
            <a:avLst/>
          </a:prstGeom>
        </p:spPr>
      </p:pic>
      <p:sp>
        <p:nvSpPr>
          <p:cNvPr id="20" name="TextBox 19">
            <a:extLst>
              <a:ext uri="{FF2B5EF4-FFF2-40B4-BE49-F238E27FC236}">
                <a16:creationId xmlns:a16="http://schemas.microsoft.com/office/drawing/2014/main" id="{0F0275A8-1421-CF17-21DC-91E5334B5182}"/>
              </a:ext>
            </a:extLst>
          </p:cNvPr>
          <p:cNvSpPr txBox="1"/>
          <p:nvPr/>
        </p:nvSpPr>
        <p:spPr>
          <a:xfrm>
            <a:off x="3075481" y="4865032"/>
            <a:ext cx="6713095" cy="584775"/>
          </a:xfrm>
          <a:prstGeom prst="rect">
            <a:avLst/>
          </a:prstGeom>
          <a:noFill/>
        </p:spPr>
        <p:txBody>
          <a:bodyPr wrap="square" rtlCol="0">
            <a:spAutoFit/>
          </a:bodyPr>
          <a:lstStyle/>
          <a:p>
            <a:r>
              <a:rPr lang="en-US" sz="3200" b="1" dirty="0">
                <a:solidFill>
                  <a:schemeClr val="bg1"/>
                </a:solidFill>
                <a:latin typeface="Lucida Bright" panose="02040602050505020304" pitchFamily="18" charset="77"/>
              </a:rPr>
              <a:t>GILLAMRIT03@OUTLOOK.COM</a:t>
            </a:r>
          </a:p>
        </p:txBody>
      </p:sp>
      <p:pic>
        <p:nvPicPr>
          <p:cNvPr id="25" name="Picture 24" descr="A logo of a company&#10;&#10;Description automatically generated">
            <a:extLst>
              <a:ext uri="{FF2B5EF4-FFF2-40B4-BE49-F238E27FC236}">
                <a16:creationId xmlns:a16="http://schemas.microsoft.com/office/drawing/2014/main" id="{56ACFD68-02B9-FDDB-1793-AE9A2989927C}"/>
              </a:ext>
            </a:extLst>
          </p:cNvPr>
          <p:cNvPicPr>
            <a:picLocks noChangeAspect="1"/>
          </p:cNvPicPr>
          <p:nvPr/>
        </p:nvPicPr>
        <p:blipFill>
          <a:blip r:embed="rId6"/>
          <a:stretch>
            <a:fillRect/>
          </a:stretch>
        </p:blipFill>
        <p:spPr>
          <a:xfrm>
            <a:off x="2280034" y="5797598"/>
            <a:ext cx="785297" cy="705974"/>
          </a:xfrm>
          <a:prstGeom prst="rect">
            <a:avLst/>
          </a:prstGeom>
        </p:spPr>
      </p:pic>
      <p:sp>
        <p:nvSpPr>
          <p:cNvPr id="2" name="TextBox 1">
            <a:extLst>
              <a:ext uri="{FF2B5EF4-FFF2-40B4-BE49-F238E27FC236}">
                <a16:creationId xmlns:a16="http://schemas.microsoft.com/office/drawing/2014/main" id="{09975D85-6116-3D84-47A4-1C30A54D12FD}"/>
              </a:ext>
            </a:extLst>
          </p:cNvPr>
          <p:cNvSpPr txBox="1"/>
          <p:nvPr/>
        </p:nvSpPr>
        <p:spPr>
          <a:xfrm>
            <a:off x="3217889" y="5649856"/>
            <a:ext cx="8277727" cy="1077218"/>
          </a:xfrm>
          <a:prstGeom prst="rect">
            <a:avLst/>
          </a:prstGeom>
          <a:noFill/>
        </p:spPr>
        <p:txBody>
          <a:bodyPr wrap="square" rtlCol="0">
            <a:spAutoFit/>
          </a:bodyPr>
          <a:lstStyle/>
          <a:p>
            <a:r>
              <a:rPr lang="en-US" sz="3200" b="1" dirty="0">
                <a:solidFill>
                  <a:schemeClr val="bg1"/>
                </a:solidFill>
                <a:latin typeface="Lucida Bright" panose="02040602050505020304" pitchFamily="18" charset="77"/>
                <a:hlinkClick r:id="rId7">
                  <a:extLst>
                    <a:ext uri="{A12FA001-AC4F-418D-AE19-62706E023703}">
                      <ahyp:hlinkClr xmlns:ahyp="http://schemas.microsoft.com/office/drawing/2018/hyperlinkcolor" val="tx"/>
                    </a:ext>
                  </a:extLst>
                </a:hlinkClick>
              </a:rPr>
              <a:t>HTTPS://GITHUB.COM/GILLAMRIT92/CLIMATEWINS</a:t>
            </a:r>
            <a:endParaRPr lang="en-US" sz="3200" b="1" dirty="0">
              <a:solidFill>
                <a:schemeClr val="bg1"/>
              </a:solidFill>
              <a:latin typeface="Lucida Bright" panose="02040602050505020304" pitchFamily="18" charset="77"/>
            </a:endParaRPr>
          </a:p>
        </p:txBody>
      </p:sp>
    </p:spTree>
    <p:extLst>
      <p:ext uri="{BB962C8B-B14F-4D97-AF65-F5344CB8AC3E}">
        <p14:creationId xmlns:p14="http://schemas.microsoft.com/office/powerpoint/2010/main" val="2462339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58" name="Rectangle 57">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1" name="Straight Connector 70">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Coins stacked coins with plants growing out of them&#10;&#10;Description automatically generated">
            <a:extLst>
              <a:ext uri="{FF2B5EF4-FFF2-40B4-BE49-F238E27FC236}">
                <a16:creationId xmlns:a16="http://schemas.microsoft.com/office/drawing/2014/main" id="{6A942F54-8EA8-4CD1-D0A5-BF12D5D96F4C}"/>
              </a:ext>
            </a:extLst>
          </p:cNvPr>
          <p:cNvPicPr>
            <a:picLocks noGrp="1" noChangeAspect="1"/>
          </p:cNvPicPr>
          <p:nvPr>
            <p:ph idx="1"/>
          </p:nvPr>
        </p:nvPicPr>
        <p:blipFill>
          <a:blip r:embed="rId2"/>
          <a:srcRect t="17582"/>
          <a:stretch/>
        </p:blipFill>
        <p:spPr>
          <a:xfrm>
            <a:off x="20" y="-11605"/>
            <a:ext cx="12191980" cy="6857989"/>
          </a:xfrm>
          <a:prstGeom prst="rect">
            <a:avLst/>
          </a:prstGeom>
        </p:spPr>
      </p:pic>
      <p:sp>
        <p:nvSpPr>
          <p:cNvPr id="64" name="Rectangle 63">
            <a:extLst>
              <a:ext uri="{FF2B5EF4-FFF2-40B4-BE49-F238E27FC236}">
                <a16:creationId xmlns:a16="http://schemas.microsoft.com/office/drawing/2014/main" id="{0FDFF237-4369-41A3-9CE4-CD1A6813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B6D3F6-DA59-DD83-4878-164E30483707}"/>
              </a:ext>
            </a:extLst>
          </p:cNvPr>
          <p:cNvSpPr>
            <a:spLocks noGrp="1"/>
          </p:cNvSpPr>
          <p:nvPr>
            <p:ph type="title"/>
          </p:nvPr>
        </p:nvSpPr>
        <p:spPr>
          <a:xfrm>
            <a:off x="929438" y="1339732"/>
            <a:ext cx="9817768" cy="3539110"/>
          </a:xfrm>
        </p:spPr>
        <p:txBody>
          <a:bodyPr vert="horz" lIns="91440" tIns="45720" rIns="91440" bIns="45720" rtlCol="0" anchor="b">
            <a:normAutofit fontScale="90000"/>
          </a:bodyPr>
          <a:lstStyle/>
          <a:p>
            <a:r>
              <a:rPr lang="en-US" sz="4800" b="1" cap="all" spc="390" dirty="0">
                <a:solidFill>
                  <a:schemeClr val="bg1"/>
                </a:solidFill>
                <a:latin typeface="Lucida Bright" panose="02040602050505020304" pitchFamily="18" charset="77"/>
                <a:cs typeface="Aharoni" panose="02010803020104030203" pitchFamily="2" charset="-79"/>
              </a:rPr>
              <a:t>INTRODUCTION:</a:t>
            </a:r>
            <a:br>
              <a:rPr lang="en-US" sz="2800" cap="all" spc="390" dirty="0">
                <a:solidFill>
                  <a:schemeClr val="bg1"/>
                </a:solidFill>
                <a:latin typeface="Aharoni" panose="02010803020104030203" pitchFamily="2" charset="-79"/>
                <a:cs typeface="Aharoni" panose="02010803020104030203" pitchFamily="2" charset="-79"/>
              </a:rPr>
            </a:br>
            <a:br>
              <a:rPr lang="en-US" sz="2800" cap="all" spc="390" dirty="0">
                <a:solidFill>
                  <a:schemeClr val="bg1"/>
                </a:solidFill>
                <a:latin typeface="Aharoni" panose="02010803020104030203" pitchFamily="2" charset="-79"/>
                <a:cs typeface="Aharoni" panose="02010803020104030203" pitchFamily="2" charset="-79"/>
              </a:rPr>
            </a:br>
            <a:r>
              <a:rPr lang="en-CA" sz="2400" b="1" dirty="0">
                <a:solidFill>
                  <a:schemeClr val="bg1"/>
                </a:solidFill>
                <a:effectLst/>
                <a:latin typeface="Lucida Bright" panose="02040602050505020304" pitchFamily="18" charset="77"/>
              </a:rPr>
              <a:t>ClimateWins is interested in using machine learning to help predict the consequences of climate change around Europe and, potentially, the world. The data was collected through hurricane predictions from The National Oceanic and Atmospheric Administration (NOAA) in the U.S., typhoon data from The Japan Meteorological Agency (JMA) in Japan, world temperatures, and a great deal of other data.</a:t>
            </a:r>
            <a:br>
              <a:rPr lang="en-CA" sz="2400" b="1" dirty="0">
                <a:solidFill>
                  <a:schemeClr val="bg1"/>
                </a:solidFill>
                <a:effectLst/>
                <a:latin typeface="Lucida Bright" panose="02040602050505020304" pitchFamily="18" charset="77"/>
              </a:rPr>
            </a:br>
            <a:br>
              <a:rPr lang="en-US" sz="1800" b="1" cap="all" spc="390" dirty="0">
                <a:solidFill>
                  <a:schemeClr val="bg1"/>
                </a:solidFill>
                <a:latin typeface="Lucida Bright" panose="02040602050505020304" pitchFamily="18" charset="77"/>
              </a:rPr>
            </a:br>
            <a:endParaRPr lang="en-US" sz="1800" b="1" kern="1200" cap="all" spc="390" baseline="0" dirty="0">
              <a:solidFill>
                <a:schemeClr val="bg1"/>
              </a:solidFill>
              <a:latin typeface="Lucida Bright" panose="02040602050505020304" pitchFamily="18" charset="77"/>
            </a:endParaRPr>
          </a:p>
        </p:txBody>
      </p:sp>
      <p:grpSp>
        <p:nvGrpSpPr>
          <p:cNvPr id="73" name="Group 72">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739509"/>
            <a:ext cx="867485" cy="115439"/>
            <a:chOff x="8910933" y="1861308"/>
            <a:chExt cx="867485" cy="115439"/>
          </a:xfrm>
        </p:grpSpPr>
        <p:sp>
          <p:nvSpPr>
            <p:cNvPr id="74" name="Rectangle 73">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5" name="Straight Connector 74">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3903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lanet with clouds and blue sky&#10;&#10;Description automatically generated">
            <a:extLst>
              <a:ext uri="{FF2B5EF4-FFF2-40B4-BE49-F238E27FC236}">
                <a16:creationId xmlns:a16="http://schemas.microsoft.com/office/drawing/2014/main" id="{EE630589-1E32-7D88-86F5-F52B489D634A}"/>
              </a:ext>
            </a:extLst>
          </p:cNvPr>
          <p:cNvPicPr>
            <a:picLocks noChangeAspect="1"/>
          </p:cNvPicPr>
          <p:nvPr/>
        </p:nvPicPr>
        <p:blipFill>
          <a:blip r:embed="rId2">
            <a:alphaModFix amt="40000"/>
          </a:blip>
          <a:srcRect l="170" r="1" b="1"/>
          <a:stretch/>
        </p:blipFill>
        <p:spPr>
          <a:xfrm>
            <a:off x="29026" y="12494"/>
            <a:ext cx="12191979" cy="6869638"/>
          </a:xfrm>
          <a:prstGeom prst="rect">
            <a:avLst/>
          </a:prstGeom>
        </p:spPr>
      </p:pic>
      <p:sp>
        <p:nvSpPr>
          <p:cNvPr id="2" name="Title 1">
            <a:extLst>
              <a:ext uri="{FF2B5EF4-FFF2-40B4-BE49-F238E27FC236}">
                <a16:creationId xmlns:a16="http://schemas.microsoft.com/office/drawing/2014/main" id="{A7B3B1B6-B0F3-A2D7-3C27-539267F67BBE}"/>
              </a:ext>
            </a:extLst>
          </p:cNvPr>
          <p:cNvSpPr>
            <a:spLocks noGrp="1"/>
          </p:cNvSpPr>
          <p:nvPr>
            <p:ph type="title"/>
          </p:nvPr>
        </p:nvSpPr>
        <p:spPr>
          <a:xfrm>
            <a:off x="1736784" y="306103"/>
            <a:ext cx="8718430" cy="1288489"/>
          </a:xfrm>
          <a:effectLst>
            <a:outerShdw blurRad="50800" dist="12700" dir="2700000" algn="tl" rotWithShape="0">
              <a:prstClr val="black">
                <a:alpha val="40000"/>
              </a:prstClr>
            </a:outerShdw>
          </a:effectLst>
        </p:spPr>
        <p:txBody>
          <a:bodyPr>
            <a:normAutofit/>
          </a:bodyPr>
          <a:lstStyle/>
          <a:p>
            <a:pPr algn="ctr"/>
            <a:r>
              <a:rPr lang="en-US" sz="5400" b="1" dirty="0">
                <a:solidFill>
                  <a:schemeClr val="tx1"/>
                </a:solidFill>
                <a:latin typeface="Lucida Bright" panose="02040602050505020304" pitchFamily="18" charset="77"/>
              </a:rPr>
              <a:t>HYPOTHESIS</a:t>
            </a:r>
          </a:p>
        </p:txBody>
      </p:sp>
      <p:grpSp>
        <p:nvGrpSpPr>
          <p:cNvPr id="30" name="Group 29">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31" name="Rectangle 30">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32" name="Straight Connector 31">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ound Diagonal Corner Rectangle 12">
            <a:extLst>
              <a:ext uri="{FF2B5EF4-FFF2-40B4-BE49-F238E27FC236}">
                <a16:creationId xmlns:a16="http://schemas.microsoft.com/office/drawing/2014/main" id="{836ADCB1-EB9F-6365-F0A8-08E0B1845317}"/>
              </a:ext>
            </a:extLst>
          </p:cNvPr>
          <p:cNvSpPr/>
          <p:nvPr/>
        </p:nvSpPr>
        <p:spPr>
          <a:xfrm>
            <a:off x="1082842" y="2213811"/>
            <a:ext cx="9541042" cy="998608"/>
          </a:xfrm>
          <a:prstGeom prst="round2DiagRect">
            <a:avLst/>
          </a:prstGeom>
          <a:solidFill>
            <a:schemeClr val="tx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000000"/>
                </a:solidFill>
                <a:latin typeface="Lucida Bright" panose="02040602050505020304" pitchFamily="18" charset="77"/>
              </a:rPr>
              <a:t>             </a:t>
            </a:r>
            <a:r>
              <a:rPr lang="en-CA" sz="2400" b="1" dirty="0">
                <a:solidFill>
                  <a:srgbClr val="000000"/>
                </a:solidFill>
                <a:latin typeface="Lucida Bright" panose="02040602050505020304" pitchFamily="18" charset="77"/>
              </a:rPr>
              <a:t>M</a:t>
            </a:r>
            <a:r>
              <a:rPr lang="en-CA" sz="2400" b="1" u="none" strike="noStrike" dirty="0">
                <a:solidFill>
                  <a:srgbClr val="000000"/>
                </a:solidFill>
                <a:effectLst/>
                <a:latin typeface="Lucida Bright" panose="02040602050505020304" pitchFamily="18" charset="77"/>
              </a:rPr>
              <a:t>achine </a:t>
            </a:r>
            <a:r>
              <a:rPr lang="en-CA" sz="2400" b="1" dirty="0">
                <a:solidFill>
                  <a:srgbClr val="000000"/>
                </a:solidFill>
                <a:latin typeface="Lucida Bright" panose="02040602050505020304" pitchFamily="18" charset="77"/>
              </a:rPr>
              <a:t>L</a:t>
            </a:r>
            <a:r>
              <a:rPr lang="en-CA" sz="2400" b="1" u="none" strike="noStrike" dirty="0">
                <a:solidFill>
                  <a:srgbClr val="000000"/>
                </a:solidFill>
                <a:effectLst/>
                <a:latin typeface="Lucida Bright" panose="02040602050505020304" pitchFamily="18" charset="77"/>
              </a:rPr>
              <a:t>earning will enable highly accurate weather predictions in the future</a:t>
            </a:r>
            <a:endParaRPr lang="en-US" sz="2800" b="1" dirty="0">
              <a:latin typeface="Lucida Bright" panose="02040602050505020304" pitchFamily="18" charset="77"/>
            </a:endParaRPr>
          </a:p>
        </p:txBody>
      </p:sp>
      <p:sp>
        <p:nvSpPr>
          <p:cNvPr id="15" name="Round Diagonal Corner Rectangle 14">
            <a:extLst>
              <a:ext uri="{FF2B5EF4-FFF2-40B4-BE49-F238E27FC236}">
                <a16:creationId xmlns:a16="http://schemas.microsoft.com/office/drawing/2014/main" id="{A667ADD2-C364-EE4C-337A-73F9DC83B37C}"/>
              </a:ext>
            </a:extLst>
          </p:cNvPr>
          <p:cNvSpPr/>
          <p:nvPr/>
        </p:nvSpPr>
        <p:spPr>
          <a:xfrm>
            <a:off x="1052602" y="5135866"/>
            <a:ext cx="9541042" cy="1096491"/>
          </a:xfrm>
          <a:prstGeom prst="round2DiagRect">
            <a:avLst/>
          </a:prstGeom>
          <a:solidFill>
            <a:schemeClr val="tx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000000"/>
                </a:solidFill>
                <a:latin typeface="Lucida Bright" panose="02040602050505020304" pitchFamily="18" charset="77"/>
              </a:rPr>
              <a:t> M</a:t>
            </a:r>
            <a:r>
              <a:rPr lang="en-CA" sz="2400" b="1" u="none" strike="noStrike" dirty="0">
                <a:solidFill>
                  <a:srgbClr val="000000"/>
                </a:solidFill>
                <a:effectLst/>
                <a:latin typeface="Lucida Bright" panose="02040602050505020304" pitchFamily="18" charset="77"/>
              </a:rPr>
              <a:t>achine </a:t>
            </a:r>
            <a:r>
              <a:rPr lang="en-CA" sz="2400" b="1" dirty="0">
                <a:solidFill>
                  <a:srgbClr val="000000"/>
                </a:solidFill>
                <a:latin typeface="Lucida Bright" panose="02040602050505020304" pitchFamily="18" charset="77"/>
              </a:rPr>
              <a:t>L</a:t>
            </a:r>
            <a:r>
              <a:rPr lang="en-CA" sz="2400" b="1" u="none" strike="noStrike" dirty="0">
                <a:solidFill>
                  <a:srgbClr val="000000"/>
                </a:solidFill>
                <a:effectLst/>
                <a:latin typeface="Lucida Bright" panose="02040602050505020304" pitchFamily="18" charset="77"/>
              </a:rPr>
              <a:t>earning can detect patterns that indicate          climate change and help reveal its negative impacts.</a:t>
            </a:r>
            <a:endParaRPr lang="en-US" sz="2400" b="1" dirty="0">
              <a:latin typeface="Lucida Bright" panose="02040602050505020304" pitchFamily="18" charset="77"/>
            </a:endParaRPr>
          </a:p>
        </p:txBody>
      </p:sp>
      <p:sp>
        <p:nvSpPr>
          <p:cNvPr id="17" name="Round Diagonal Corner Rectangle 16">
            <a:extLst>
              <a:ext uri="{FF2B5EF4-FFF2-40B4-BE49-F238E27FC236}">
                <a16:creationId xmlns:a16="http://schemas.microsoft.com/office/drawing/2014/main" id="{FA4B951D-6013-1E77-A3F4-88BB661CEF39}"/>
              </a:ext>
            </a:extLst>
          </p:cNvPr>
          <p:cNvSpPr/>
          <p:nvPr/>
        </p:nvSpPr>
        <p:spPr>
          <a:xfrm>
            <a:off x="1052602" y="3577593"/>
            <a:ext cx="9541042" cy="1241702"/>
          </a:xfrm>
          <a:prstGeom prst="round2DiagRect">
            <a:avLst/>
          </a:prstGeom>
          <a:solidFill>
            <a:schemeClr val="tx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b="1" u="none" strike="noStrike" dirty="0">
                <a:solidFill>
                  <a:srgbClr val="000000"/>
                </a:solidFill>
                <a:effectLst/>
                <a:latin typeface="Lucida Bright" panose="02040602050505020304" pitchFamily="18" charset="77"/>
              </a:rPr>
              <a:t>     The accuracy of weather predictions will differ from    place to place because each region has unique climate characteristics.</a:t>
            </a:r>
            <a:endParaRPr lang="en-US" sz="2400" b="1" dirty="0">
              <a:latin typeface="Lucida Bright" panose="02040602050505020304" pitchFamily="18" charset="77"/>
            </a:endParaRPr>
          </a:p>
        </p:txBody>
      </p:sp>
      <p:pic>
        <p:nvPicPr>
          <p:cNvPr id="23" name="Graphic 22" descr="Partial sun with solid fill">
            <a:extLst>
              <a:ext uri="{FF2B5EF4-FFF2-40B4-BE49-F238E27FC236}">
                <a16:creationId xmlns:a16="http://schemas.microsoft.com/office/drawing/2014/main" id="{B83684FC-272B-5964-A21A-FF6A17955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0188" y="2308422"/>
            <a:ext cx="815856" cy="815856"/>
          </a:xfrm>
          <a:prstGeom prst="rect">
            <a:avLst/>
          </a:prstGeom>
        </p:spPr>
      </p:pic>
      <p:pic>
        <p:nvPicPr>
          <p:cNvPr id="25" name="Graphic 24" descr="Marker with solid fill">
            <a:extLst>
              <a:ext uri="{FF2B5EF4-FFF2-40B4-BE49-F238E27FC236}">
                <a16:creationId xmlns:a16="http://schemas.microsoft.com/office/drawing/2014/main" id="{E6E348B6-1066-2432-D4F3-BC37FCEE6E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7954" y="3824769"/>
            <a:ext cx="869901" cy="869901"/>
          </a:xfrm>
          <a:prstGeom prst="rect">
            <a:avLst/>
          </a:prstGeom>
        </p:spPr>
      </p:pic>
      <p:pic>
        <p:nvPicPr>
          <p:cNvPr id="35" name="Graphic 34" descr="Rainy scene with solid fill">
            <a:extLst>
              <a:ext uri="{FF2B5EF4-FFF2-40B4-BE49-F238E27FC236}">
                <a16:creationId xmlns:a16="http://schemas.microsoft.com/office/drawing/2014/main" id="{346890B4-6ADB-4CA4-2052-8251134E55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188" y="5241306"/>
            <a:ext cx="627667" cy="747959"/>
          </a:xfrm>
          <a:prstGeom prst="rect">
            <a:avLst/>
          </a:prstGeom>
        </p:spPr>
      </p:pic>
    </p:spTree>
    <p:extLst>
      <p:ext uri="{BB962C8B-B14F-4D97-AF65-F5344CB8AC3E}">
        <p14:creationId xmlns:p14="http://schemas.microsoft.com/office/powerpoint/2010/main" val="3291058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B7804E36-6605-4C15-AE05-652814944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60D5C27-8D3C-4B26-892C-65D34D694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7251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2703459-5B5E-4B0D-999D-DB8565B7F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4561" y="159026"/>
            <a:ext cx="5798876"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ooking up at the tops of trees&#10;&#10;Description automatically generated">
            <a:extLst>
              <a:ext uri="{FF2B5EF4-FFF2-40B4-BE49-F238E27FC236}">
                <a16:creationId xmlns:a16="http://schemas.microsoft.com/office/drawing/2014/main" id="{249DA20E-1AD6-E3BB-4C92-8D39979E326C}"/>
              </a:ext>
            </a:extLst>
          </p:cNvPr>
          <p:cNvPicPr>
            <a:picLocks noChangeAspect="1"/>
          </p:cNvPicPr>
          <p:nvPr/>
        </p:nvPicPr>
        <p:blipFill>
          <a:blip r:embed="rId2">
            <a:alphaModFix amt="41000"/>
          </a:blip>
          <a:srcRect l="26987" r="13805" b="1"/>
          <a:stretch/>
        </p:blipFill>
        <p:spPr>
          <a:xfrm>
            <a:off x="20" y="10"/>
            <a:ext cx="6095981" cy="6872504"/>
          </a:xfrm>
          <a:prstGeom prst="rect">
            <a:avLst/>
          </a:prstGeom>
        </p:spPr>
      </p:pic>
      <p:sp>
        <p:nvSpPr>
          <p:cNvPr id="2" name="Title 1">
            <a:extLst>
              <a:ext uri="{FF2B5EF4-FFF2-40B4-BE49-F238E27FC236}">
                <a16:creationId xmlns:a16="http://schemas.microsoft.com/office/drawing/2014/main" id="{712A4A46-DDD4-ABC6-6168-EC5507D19D2E}"/>
              </a:ext>
            </a:extLst>
          </p:cNvPr>
          <p:cNvSpPr>
            <a:spLocks noGrp="1"/>
          </p:cNvSpPr>
          <p:nvPr>
            <p:ph type="title"/>
          </p:nvPr>
        </p:nvSpPr>
        <p:spPr>
          <a:xfrm>
            <a:off x="933449" y="1066800"/>
            <a:ext cx="4229100" cy="4753429"/>
          </a:xfrm>
          <a:effectLst>
            <a:outerShdw blurRad="50800" dist="12700" dir="2700000" algn="tl" rotWithShape="0">
              <a:prstClr val="black">
                <a:alpha val="40000"/>
              </a:prstClr>
            </a:outerShdw>
          </a:effectLst>
        </p:spPr>
        <p:txBody>
          <a:bodyPr anchor="ctr">
            <a:normAutofit/>
          </a:bodyPr>
          <a:lstStyle/>
          <a:p>
            <a:pPr algn="ctr"/>
            <a:r>
              <a:rPr lang="en-US" sz="5400" b="1" dirty="0">
                <a:solidFill>
                  <a:schemeClr val="bg1"/>
                </a:solidFill>
                <a:latin typeface="Lucida Bright" panose="02040602050505020304" pitchFamily="18" charset="77"/>
              </a:rPr>
              <a:t>DATA SETS</a:t>
            </a:r>
          </a:p>
        </p:txBody>
      </p:sp>
      <p:sp>
        <p:nvSpPr>
          <p:cNvPr id="9" name="Content Placeholder 8">
            <a:extLst>
              <a:ext uri="{FF2B5EF4-FFF2-40B4-BE49-F238E27FC236}">
                <a16:creationId xmlns:a16="http://schemas.microsoft.com/office/drawing/2014/main" id="{1567D604-EBB2-7CEC-3052-55F091AEE258}"/>
              </a:ext>
            </a:extLst>
          </p:cNvPr>
          <p:cNvSpPr>
            <a:spLocks noGrp="1"/>
          </p:cNvSpPr>
          <p:nvPr>
            <p:ph idx="1"/>
          </p:nvPr>
        </p:nvSpPr>
        <p:spPr>
          <a:xfrm>
            <a:off x="7124700" y="1028700"/>
            <a:ext cx="4038600" cy="4542641"/>
          </a:xfrm>
        </p:spPr>
        <p:txBody>
          <a:bodyPr anchor="t">
            <a:normAutofit lnSpcReduction="10000"/>
          </a:bodyPr>
          <a:lstStyle/>
          <a:p>
            <a:pPr algn="ctr">
              <a:lnSpc>
                <a:spcPct val="100000"/>
              </a:lnSpc>
            </a:pPr>
            <a:r>
              <a:rPr lang="en-CA" sz="1900" b="1" dirty="0">
                <a:latin typeface="Lucida Bright" panose="02040602050505020304" pitchFamily="18" charset="77"/>
              </a:rPr>
              <a:t>A</a:t>
            </a:r>
            <a:r>
              <a:rPr lang="en-CA" sz="1900" b="1" dirty="0">
                <a:effectLst/>
                <a:latin typeface="Lucida Bright" panose="02040602050505020304" pitchFamily="18" charset="77"/>
              </a:rPr>
              <a:t> data set based on weather observations from 18 different weather stations across Europe, which contain data ranging from the late 1800s to 2022. The records were made almost every day with values such as temperature, wind speed, snow, global radiation, and more.</a:t>
            </a:r>
          </a:p>
          <a:p>
            <a:pPr algn="ctr">
              <a:lnSpc>
                <a:spcPct val="100000"/>
              </a:lnSpc>
            </a:pPr>
            <a:r>
              <a:rPr lang="en-CA" sz="1900" b="1" dirty="0">
                <a:latin typeface="Lucida Bright" panose="02040602050505020304" pitchFamily="18" charset="77"/>
              </a:rPr>
              <a:t>The data was collected by the </a:t>
            </a:r>
            <a:r>
              <a:rPr lang="en-CA" sz="1900" b="1" dirty="0">
                <a:effectLst/>
                <a:latin typeface="Lucida Bright" panose="02040602050505020304" pitchFamily="18" charset="77"/>
                <a:hlinkClick r:id="rId3">
                  <a:extLst>
                    <a:ext uri="{A12FA001-AC4F-418D-AE19-62706E023703}">
                      <ahyp:hlinkClr xmlns:ahyp="http://schemas.microsoft.com/office/drawing/2018/hyperlinkcolor" val="tx"/>
                    </a:ext>
                  </a:extLst>
                </a:hlinkClick>
              </a:rPr>
              <a:t>European Climate Assessment &amp; Data Set project.</a:t>
            </a:r>
            <a:endParaRPr lang="en-CA" sz="1900" b="1" dirty="0">
              <a:effectLst/>
              <a:latin typeface="Lucida Bright" panose="02040602050505020304" pitchFamily="18" charset="77"/>
            </a:endParaRPr>
          </a:p>
          <a:p>
            <a:pPr algn="ctr">
              <a:lnSpc>
                <a:spcPct val="100000"/>
              </a:lnSpc>
            </a:pPr>
            <a:r>
              <a:rPr lang="en-CA" sz="1900" b="1" dirty="0">
                <a:effectLst/>
                <a:latin typeface="Lucida Bright" panose="02040602050505020304" pitchFamily="18" charset="77"/>
                <a:hlinkClick r:id="rId4"/>
              </a:rPr>
              <a:t>Weather Data Set Link</a:t>
            </a:r>
            <a:endParaRPr lang="en-CA" sz="1900" b="1" dirty="0">
              <a:effectLst/>
              <a:latin typeface="Lucida Bright" panose="02040602050505020304" pitchFamily="18" charset="77"/>
            </a:endParaRPr>
          </a:p>
          <a:p>
            <a:pPr algn="ctr">
              <a:lnSpc>
                <a:spcPct val="100000"/>
              </a:lnSpc>
            </a:pPr>
            <a:r>
              <a:rPr lang="en-CA" sz="1900" b="1" dirty="0">
                <a:latin typeface="Lucida Bright" panose="02040602050505020304" pitchFamily="18" charset="77"/>
                <a:hlinkClick r:id="rId5"/>
              </a:rPr>
              <a:t>Pleasant Data Set Link</a:t>
            </a:r>
            <a:endParaRPr lang="en-CA" sz="1900" b="1" dirty="0">
              <a:effectLst/>
              <a:latin typeface="Lucida Bright" panose="02040602050505020304" pitchFamily="18" charset="77"/>
            </a:endParaRPr>
          </a:p>
          <a:p>
            <a:pPr algn="ctr">
              <a:lnSpc>
                <a:spcPct val="100000"/>
              </a:lnSpc>
            </a:pPr>
            <a:endParaRPr lang="en-US" sz="1900" b="1" dirty="0">
              <a:latin typeface="Lucida Bright" panose="02040602050505020304" pitchFamily="18" charset="77"/>
            </a:endParaRPr>
          </a:p>
        </p:txBody>
      </p:sp>
      <p:grpSp>
        <p:nvGrpSpPr>
          <p:cNvPr id="62" name="Group 61">
            <a:extLst>
              <a:ext uri="{FF2B5EF4-FFF2-40B4-BE49-F238E27FC236}">
                <a16:creationId xmlns:a16="http://schemas.microsoft.com/office/drawing/2014/main" id="{D653FA49-39A3-4265-8670-1CC425A6EB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7" y="5850470"/>
            <a:ext cx="867485" cy="115439"/>
            <a:chOff x="8910933" y="1861308"/>
            <a:chExt cx="867485" cy="115439"/>
          </a:xfrm>
        </p:grpSpPr>
        <p:sp>
          <p:nvSpPr>
            <p:cNvPr id="63" name="Rectangle 62">
              <a:extLst>
                <a:ext uri="{FF2B5EF4-FFF2-40B4-BE49-F238E27FC236}">
                  <a16:creationId xmlns:a16="http://schemas.microsoft.com/office/drawing/2014/main" id="{4DC43A9D-6FE6-4C0D-8F62-BE6F97205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64" name="Straight Connector 63">
              <a:extLst>
                <a:ext uri="{FF2B5EF4-FFF2-40B4-BE49-F238E27FC236}">
                  <a16:creationId xmlns:a16="http://schemas.microsoft.com/office/drawing/2014/main" id="{2A21C79E-831C-44CF-B6A5-1677130A9C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E9E6F4-D7E6-42EA-9D33-18D653D15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0987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7804E36-6605-4C15-AE05-652814944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0D5C27-8D3C-4B26-892C-65D34D694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7251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703459-5B5E-4B0D-999D-DB8565B7F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4561" y="159026"/>
            <a:ext cx="5798876"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tree in a half-half-half-half of a half-half of a half-half of a half-half of a half-half of a half-half of&#10;&#10;Description automatically generated">
            <a:extLst>
              <a:ext uri="{FF2B5EF4-FFF2-40B4-BE49-F238E27FC236}">
                <a16:creationId xmlns:a16="http://schemas.microsoft.com/office/drawing/2014/main" id="{200668A1-F06E-9970-3ACD-6078906F6799}"/>
              </a:ext>
            </a:extLst>
          </p:cNvPr>
          <p:cNvPicPr>
            <a:picLocks noChangeAspect="1"/>
          </p:cNvPicPr>
          <p:nvPr/>
        </p:nvPicPr>
        <p:blipFill>
          <a:blip r:embed="rId2">
            <a:alphaModFix amt="41000"/>
          </a:blip>
          <a:srcRect l="19793" r="21000" b="1"/>
          <a:stretch/>
        </p:blipFill>
        <p:spPr>
          <a:xfrm>
            <a:off x="20" y="10"/>
            <a:ext cx="6095981" cy="6872504"/>
          </a:xfrm>
          <a:prstGeom prst="rect">
            <a:avLst/>
          </a:prstGeom>
        </p:spPr>
      </p:pic>
      <p:sp>
        <p:nvSpPr>
          <p:cNvPr id="2" name="Title 1">
            <a:extLst>
              <a:ext uri="{FF2B5EF4-FFF2-40B4-BE49-F238E27FC236}">
                <a16:creationId xmlns:a16="http://schemas.microsoft.com/office/drawing/2014/main" id="{8DD5EF10-4ADF-50C5-F62B-BF35D4C73A1B}"/>
              </a:ext>
            </a:extLst>
          </p:cNvPr>
          <p:cNvSpPr>
            <a:spLocks noGrp="1"/>
          </p:cNvSpPr>
          <p:nvPr>
            <p:ph type="title"/>
          </p:nvPr>
        </p:nvSpPr>
        <p:spPr>
          <a:xfrm>
            <a:off x="493295" y="1066800"/>
            <a:ext cx="4669254" cy="4753429"/>
          </a:xfrm>
          <a:effectLst>
            <a:outerShdw blurRad="50800" dist="12700" dir="2700000" algn="tl" rotWithShape="0">
              <a:prstClr val="black">
                <a:alpha val="40000"/>
              </a:prstClr>
            </a:outerShdw>
          </a:effectLst>
        </p:spPr>
        <p:txBody>
          <a:bodyPr anchor="ctr">
            <a:normAutofit/>
          </a:bodyPr>
          <a:lstStyle/>
          <a:p>
            <a:pPr algn="ctr"/>
            <a:r>
              <a:rPr lang="en-US" sz="5400" b="1" dirty="0">
                <a:solidFill>
                  <a:schemeClr val="bg1"/>
                </a:solidFill>
                <a:latin typeface="Lucida Bright" panose="02040602050505020304" pitchFamily="18" charset="77"/>
              </a:rPr>
              <a:t>DATA BIAS &amp; </a:t>
            </a:r>
            <a:br>
              <a:rPr lang="en-US" sz="5400" b="1" dirty="0">
                <a:solidFill>
                  <a:schemeClr val="bg1"/>
                </a:solidFill>
                <a:latin typeface="Lucida Bright" panose="02040602050505020304" pitchFamily="18" charset="77"/>
              </a:rPr>
            </a:br>
            <a:r>
              <a:rPr lang="en-US" sz="5400" b="1" dirty="0">
                <a:solidFill>
                  <a:schemeClr val="bg1"/>
                </a:solidFill>
                <a:latin typeface="Lucida Bright" panose="02040602050505020304" pitchFamily="18" charset="77"/>
              </a:rPr>
              <a:t>ACCURACY</a:t>
            </a:r>
          </a:p>
        </p:txBody>
      </p:sp>
      <p:sp>
        <p:nvSpPr>
          <p:cNvPr id="9" name="Content Placeholder 8">
            <a:extLst>
              <a:ext uri="{FF2B5EF4-FFF2-40B4-BE49-F238E27FC236}">
                <a16:creationId xmlns:a16="http://schemas.microsoft.com/office/drawing/2014/main" id="{A73BF361-9255-33B2-3761-D4867EC0FC63}"/>
              </a:ext>
            </a:extLst>
          </p:cNvPr>
          <p:cNvSpPr>
            <a:spLocks noGrp="1"/>
          </p:cNvSpPr>
          <p:nvPr>
            <p:ph idx="1"/>
          </p:nvPr>
        </p:nvSpPr>
        <p:spPr>
          <a:xfrm>
            <a:off x="6589275" y="425007"/>
            <a:ext cx="4473742" cy="5319956"/>
          </a:xfrm>
        </p:spPr>
        <p:txBody>
          <a:bodyPr anchor="t">
            <a:normAutofit fontScale="77500" lnSpcReduction="20000"/>
          </a:bodyPr>
          <a:lstStyle/>
          <a:p>
            <a:pPr marL="342900" indent="-342900">
              <a:buFont typeface="Wingdings" pitchFamily="2" charset="2"/>
              <a:buChar char="v"/>
            </a:pPr>
            <a:r>
              <a:rPr lang="en-US" sz="2400" b="1" dirty="0">
                <a:latin typeface="Lucida Bright" panose="02040602050505020304" pitchFamily="18" charset="77"/>
              </a:rPr>
              <a:t>BIAS</a:t>
            </a:r>
          </a:p>
          <a:p>
            <a:pPr marL="342900" indent="-342900">
              <a:buFont typeface="Wingdings" pitchFamily="2" charset="2"/>
              <a:buChar char="Ø"/>
            </a:pPr>
            <a:r>
              <a:rPr lang="en-US" b="1" dirty="0">
                <a:latin typeface="Lucida Bright" panose="02040602050505020304" pitchFamily="18" charset="77"/>
              </a:rPr>
              <a:t>Data Collection: </a:t>
            </a:r>
            <a:r>
              <a:rPr lang="en-CA" sz="1800" dirty="0">
                <a:solidFill>
                  <a:srgbClr val="000000"/>
                </a:solidFill>
                <a:effectLst/>
                <a:latin typeface="Lucida Bright" panose="02040602050505020304" pitchFamily="18" charset="77"/>
              </a:rPr>
              <a:t>The historical weather data comes from 18 different stations across Europe, but it may not equally represent all regions.</a:t>
            </a:r>
          </a:p>
          <a:p>
            <a:pPr marL="342900" indent="-342900">
              <a:buFont typeface="Wingdings" pitchFamily="2" charset="2"/>
              <a:buChar char="Ø"/>
            </a:pPr>
            <a:r>
              <a:rPr lang="en-CA" b="1" dirty="0">
                <a:solidFill>
                  <a:srgbClr val="000000"/>
                </a:solidFill>
                <a:latin typeface="Lucida Bright" panose="02040602050505020304" pitchFamily="18" charset="77"/>
              </a:rPr>
              <a:t>Location Bias: </a:t>
            </a:r>
            <a:r>
              <a:rPr lang="en-CA" sz="1800" u="none" strike="noStrike" dirty="0">
                <a:solidFill>
                  <a:srgbClr val="000000"/>
                </a:solidFill>
                <a:effectLst/>
                <a:latin typeface="Lucida Bright" panose="02040602050505020304" pitchFamily="18" charset="77"/>
              </a:rPr>
              <a:t>Since the data is centered on Europe and the Mediterranean, the predictions may not be applicable to other regions—such as Brazil or Canada—because they have different climate systems.</a:t>
            </a:r>
          </a:p>
          <a:p>
            <a:pPr marL="342900" indent="-342900">
              <a:buFont typeface="Wingdings" pitchFamily="2" charset="2"/>
              <a:buChar char="Ø"/>
            </a:pPr>
            <a:r>
              <a:rPr lang="en-CA" b="1" dirty="0">
                <a:solidFill>
                  <a:srgbClr val="000000"/>
                </a:solidFill>
                <a:latin typeface="Lucida Bright" panose="02040602050505020304" pitchFamily="18" charset="77"/>
              </a:rPr>
              <a:t>Human Bias</a:t>
            </a:r>
            <a:r>
              <a:rPr lang="en-CA" sz="1600" dirty="0">
                <a:solidFill>
                  <a:srgbClr val="000000"/>
                </a:solidFill>
                <a:latin typeface="Lucida Bright" panose="02040602050505020304" pitchFamily="18" charset="77"/>
              </a:rPr>
              <a:t>: </a:t>
            </a:r>
            <a:r>
              <a:rPr lang="en-CA" sz="1800" dirty="0">
                <a:solidFill>
                  <a:srgbClr val="000000"/>
                </a:solidFill>
                <a:latin typeface="Lucida Bright" panose="02040602050505020304" pitchFamily="18" charset="77"/>
              </a:rPr>
              <a:t>O</a:t>
            </a:r>
            <a:r>
              <a:rPr lang="en-CA" sz="1800" dirty="0">
                <a:solidFill>
                  <a:srgbClr val="000000"/>
                </a:solidFill>
                <a:effectLst/>
                <a:latin typeface="Lucida Bright" panose="02040602050505020304" pitchFamily="18" charset="77"/>
              </a:rPr>
              <a:t>lder measurement instruments were less precise, making historical data less reliable.</a:t>
            </a:r>
          </a:p>
          <a:p>
            <a:pPr marL="285750" indent="-285750">
              <a:buFont typeface="Wingdings" pitchFamily="2" charset="2"/>
              <a:buChar char="Ø"/>
            </a:pPr>
            <a:r>
              <a:rPr lang="en-CA" b="1" dirty="0">
                <a:solidFill>
                  <a:srgbClr val="000000"/>
                </a:solidFill>
                <a:effectLst/>
                <a:latin typeface="Lucida Bright" panose="02040602050505020304" pitchFamily="18" charset="77"/>
              </a:rPr>
              <a:t>Sampling Bias</a:t>
            </a:r>
            <a:r>
              <a:rPr lang="en-CA" dirty="0">
                <a:solidFill>
                  <a:srgbClr val="000000"/>
                </a:solidFill>
                <a:effectLst/>
                <a:latin typeface="Lucida Bright" panose="02040602050505020304" pitchFamily="18" charset="77"/>
              </a:rPr>
              <a:t>: </a:t>
            </a:r>
            <a:r>
              <a:rPr lang="en-CA" sz="1800" dirty="0">
                <a:solidFill>
                  <a:srgbClr val="000000"/>
                </a:solidFill>
                <a:effectLst/>
                <a:latin typeface="Lucida Bright" panose="02040602050505020304" pitchFamily="18" charset="77"/>
              </a:rPr>
              <a:t>Specific selection of stations can skew results, missing broader  climate patterns across Europe.</a:t>
            </a:r>
          </a:p>
          <a:p>
            <a:endParaRPr lang="en-CA" sz="1600" dirty="0">
              <a:solidFill>
                <a:srgbClr val="000000"/>
              </a:solidFill>
              <a:effectLst/>
              <a:latin typeface="Lucida Bright" panose="02040602050505020304" pitchFamily="18" charset="77"/>
            </a:endParaRPr>
          </a:p>
          <a:p>
            <a:pPr marL="285750" indent="-285750">
              <a:buFont typeface="Wingdings" pitchFamily="2" charset="2"/>
              <a:buChar char="v"/>
            </a:pPr>
            <a:r>
              <a:rPr lang="en-CA" sz="2400" b="1" dirty="0">
                <a:solidFill>
                  <a:srgbClr val="000000"/>
                </a:solidFill>
                <a:latin typeface="Lucida Bright" panose="02040602050505020304" pitchFamily="18" charset="77"/>
              </a:rPr>
              <a:t>ACCURACY</a:t>
            </a:r>
            <a:endParaRPr lang="en-CA" sz="2400" b="1" dirty="0">
              <a:solidFill>
                <a:srgbClr val="000000"/>
              </a:solidFill>
              <a:effectLst/>
              <a:latin typeface="Lucida Bright" panose="02040602050505020304" pitchFamily="18" charset="77"/>
            </a:endParaRPr>
          </a:p>
          <a:p>
            <a:pPr marL="342900" indent="-342900">
              <a:buFont typeface="Wingdings" pitchFamily="2" charset="2"/>
              <a:buChar char="Ø"/>
            </a:pPr>
            <a:r>
              <a:rPr lang="en-CA" sz="1800" dirty="0">
                <a:solidFill>
                  <a:srgbClr val="000000"/>
                </a:solidFill>
                <a:latin typeface="Lucida Bright" panose="02040602050505020304" pitchFamily="18" charset="77"/>
              </a:rPr>
              <a:t>The accuracy of machine learning models depends on the algorithms and optimization technique applied.</a:t>
            </a:r>
            <a:endParaRPr lang="en-CA" sz="1800" dirty="0">
              <a:solidFill>
                <a:srgbClr val="000000"/>
              </a:solidFill>
              <a:effectLst/>
              <a:latin typeface="Lucida Bright" panose="02040602050505020304" pitchFamily="18" charset="77"/>
            </a:endParaRPr>
          </a:p>
          <a:p>
            <a:endParaRPr lang="en-CA" b="1" dirty="0">
              <a:solidFill>
                <a:srgbClr val="000000"/>
              </a:solidFill>
              <a:effectLst/>
              <a:latin typeface="Lucida Bright" panose="02040602050505020304" pitchFamily="18" charset="77"/>
            </a:endParaRPr>
          </a:p>
          <a:p>
            <a:endParaRPr lang="en-CA" dirty="0">
              <a:solidFill>
                <a:srgbClr val="000000"/>
              </a:solidFill>
              <a:effectLst/>
              <a:latin typeface="Lucida Bright" panose="02040602050505020304" pitchFamily="18" charset="77"/>
            </a:endParaRPr>
          </a:p>
          <a:p>
            <a:endParaRPr lang="en-US" b="1" dirty="0">
              <a:latin typeface="Lucida Bright" panose="02040602050505020304" pitchFamily="18" charset="77"/>
            </a:endParaRPr>
          </a:p>
        </p:txBody>
      </p:sp>
      <p:grpSp>
        <p:nvGrpSpPr>
          <p:cNvPr id="20" name="Group 19">
            <a:extLst>
              <a:ext uri="{FF2B5EF4-FFF2-40B4-BE49-F238E27FC236}">
                <a16:creationId xmlns:a16="http://schemas.microsoft.com/office/drawing/2014/main" id="{D653FA49-39A3-4265-8670-1CC425A6EB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7" y="5850470"/>
            <a:ext cx="867485" cy="115439"/>
            <a:chOff x="8910933" y="1861308"/>
            <a:chExt cx="867485" cy="115439"/>
          </a:xfrm>
        </p:grpSpPr>
        <p:sp>
          <p:nvSpPr>
            <p:cNvPr id="35" name="Rectangle 34">
              <a:extLst>
                <a:ext uri="{FF2B5EF4-FFF2-40B4-BE49-F238E27FC236}">
                  <a16:creationId xmlns:a16="http://schemas.microsoft.com/office/drawing/2014/main" id="{4DC43A9D-6FE6-4C0D-8F62-BE6F97205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6" name="Straight Connector 35">
              <a:extLst>
                <a:ext uri="{FF2B5EF4-FFF2-40B4-BE49-F238E27FC236}">
                  <a16:creationId xmlns:a16="http://schemas.microsoft.com/office/drawing/2014/main" id="{2A21C79E-831C-44CF-B6A5-1677130A9C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E9E6F4-D7E6-42EA-9D33-18D653D15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15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804E36-6605-4C15-AE05-652814944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0D5C27-8D3C-4B26-892C-65D34D694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7251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703459-5B5E-4B0D-999D-DB8565B7F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4561" y="159026"/>
            <a:ext cx="5798876"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iver running through a forest&#10;&#10;Description automatically generated">
            <a:extLst>
              <a:ext uri="{FF2B5EF4-FFF2-40B4-BE49-F238E27FC236}">
                <a16:creationId xmlns:a16="http://schemas.microsoft.com/office/drawing/2014/main" id="{1703B464-AE06-0F1D-E199-EE86531A8AE4}"/>
              </a:ext>
            </a:extLst>
          </p:cNvPr>
          <p:cNvPicPr>
            <a:picLocks noChangeAspect="1"/>
          </p:cNvPicPr>
          <p:nvPr/>
        </p:nvPicPr>
        <p:blipFill>
          <a:blip r:embed="rId2">
            <a:alphaModFix amt="35000"/>
          </a:blip>
          <a:srcRect l="19824" r="20969" b="1"/>
          <a:stretch/>
        </p:blipFill>
        <p:spPr>
          <a:xfrm>
            <a:off x="20" y="10"/>
            <a:ext cx="6095981" cy="6872504"/>
          </a:xfrm>
          <a:prstGeom prst="rect">
            <a:avLst/>
          </a:prstGeom>
        </p:spPr>
      </p:pic>
      <p:sp>
        <p:nvSpPr>
          <p:cNvPr id="2" name="Title 1">
            <a:extLst>
              <a:ext uri="{FF2B5EF4-FFF2-40B4-BE49-F238E27FC236}">
                <a16:creationId xmlns:a16="http://schemas.microsoft.com/office/drawing/2014/main" id="{56B6E9C5-B607-2796-E5A2-87D5035E7148}"/>
              </a:ext>
            </a:extLst>
          </p:cNvPr>
          <p:cNvSpPr>
            <a:spLocks noGrp="1"/>
          </p:cNvSpPr>
          <p:nvPr>
            <p:ph type="title"/>
          </p:nvPr>
        </p:nvSpPr>
        <p:spPr>
          <a:xfrm>
            <a:off x="148563" y="1359568"/>
            <a:ext cx="5947435" cy="4460661"/>
          </a:xfrm>
          <a:effectLst>
            <a:outerShdw blurRad="50800" dist="12700" dir="2700000" algn="tl" rotWithShape="0">
              <a:prstClr val="black">
                <a:alpha val="40000"/>
              </a:prstClr>
            </a:outerShdw>
          </a:effectLst>
        </p:spPr>
        <p:txBody>
          <a:bodyPr anchor="ctr">
            <a:normAutofit/>
          </a:bodyPr>
          <a:lstStyle/>
          <a:p>
            <a:pPr algn="ctr"/>
            <a:r>
              <a:rPr lang="en-US" sz="5400" b="1">
                <a:solidFill>
                  <a:schemeClr val="bg1"/>
                </a:solidFill>
                <a:latin typeface="Lucida Bright" panose="02040602050505020304" pitchFamily="18" charset="77"/>
              </a:rPr>
              <a:t>DATA</a:t>
            </a:r>
            <a:br>
              <a:rPr lang="en-US" sz="5400" b="1">
                <a:solidFill>
                  <a:schemeClr val="bg1"/>
                </a:solidFill>
                <a:latin typeface="Lucida Bright" panose="02040602050505020304" pitchFamily="18" charset="77"/>
              </a:rPr>
            </a:br>
            <a:r>
              <a:rPr lang="en-US" sz="5400" b="1">
                <a:solidFill>
                  <a:schemeClr val="bg1"/>
                </a:solidFill>
                <a:latin typeface="Lucida Bright" panose="02040602050505020304" pitchFamily="18" charset="77"/>
              </a:rPr>
              <a:t>OPTIMIZATION</a:t>
            </a:r>
            <a:endParaRPr lang="en-US" sz="5400" b="1" dirty="0">
              <a:solidFill>
                <a:schemeClr val="bg1"/>
              </a:solidFill>
              <a:latin typeface="Lucida Bright" panose="02040602050505020304" pitchFamily="18" charset="77"/>
            </a:endParaRPr>
          </a:p>
        </p:txBody>
      </p:sp>
      <p:sp>
        <p:nvSpPr>
          <p:cNvPr id="9" name="Content Placeholder 8">
            <a:extLst>
              <a:ext uri="{FF2B5EF4-FFF2-40B4-BE49-F238E27FC236}">
                <a16:creationId xmlns:a16="http://schemas.microsoft.com/office/drawing/2014/main" id="{68831AFC-6F3B-C90A-DDA6-849437047ABE}"/>
              </a:ext>
            </a:extLst>
          </p:cNvPr>
          <p:cNvSpPr>
            <a:spLocks noGrp="1"/>
          </p:cNvSpPr>
          <p:nvPr>
            <p:ph idx="1"/>
          </p:nvPr>
        </p:nvSpPr>
        <p:spPr>
          <a:xfrm>
            <a:off x="6424863" y="493310"/>
            <a:ext cx="5342021" cy="5078032"/>
          </a:xfrm>
        </p:spPr>
        <p:txBody>
          <a:bodyPr anchor="t">
            <a:normAutofit/>
          </a:bodyPr>
          <a:lstStyle/>
          <a:p>
            <a:pPr marL="285750" indent="-285750">
              <a:buFont typeface="Wingdings" pitchFamily="2" charset="2"/>
              <a:buChar char="Ø"/>
            </a:pPr>
            <a:r>
              <a:rPr lang="en-US" sz="1600">
                <a:latin typeface="Lucida Bright" panose="02040602050505020304" pitchFamily="18" charset="77"/>
              </a:rPr>
              <a:t>The data was optimized </a:t>
            </a:r>
            <a:r>
              <a:rPr lang="en-CA" sz="1600">
                <a:solidFill>
                  <a:srgbClr val="000000"/>
                </a:solidFill>
                <a:effectLst/>
                <a:latin typeface="Lucida Bright" panose="02040602050505020304" pitchFamily="18" charset="77"/>
              </a:rPr>
              <a:t>to find the minimum error, through number of iterations, as well as the number of steps (alpha), which varied as the case </a:t>
            </a:r>
            <a:r>
              <a:rPr lang="en-US" sz="1600">
                <a:latin typeface="Lucida Bright" panose="02040602050505020304" pitchFamily="18" charset="77"/>
              </a:rPr>
              <a:t>through Gradient Descent.</a:t>
            </a:r>
          </a:p>
          <a:p>
            <a:pPr marL="342900" indent="-342900">
              <a:buFont typeface="Wingdings" pitchFamily="2" charset="2"/>
              <a:buChar char="Ø"/>
            </a:pPr>
            <a:r>
              <a:rPr lang="en-US" sz="1600">
                <a:latin typeface="Lucida Bright" panose="02040602050505020304" pitchFamily="18" charset="77"/>
              </a:rPr>
              <a:t>It can be used in both linear and non-linear models. </a:t>
            </a:r>
          </a:p>
          <a:p>
            <a:pPr marL="285750" indent="-285750">
              <a:buFont typeface="Wingdings" pitchFamily="2" charset="2"/>
              <a:buChar char="Ø"/>
            </a:pPr>
            <a:r>
              <a:rPr lang="en-CA" sz="1600">
                <a:solidFill>
                  <a:srgbClr val="000000"/>
                </a:solidFill>
                <a:effectLst/>
                <a:latin typeface="Lucida Bright" panose="02040602050505020304" pitchFamily="18" charset="77"/>
              </a:rPr>
              <a:t>Iterative optimization was able to minimize the loss function to nearly zero, after adjusting the theta0 and theta1, as well as the number of iterations and alpha.</a:t>
            </a:r>
          </a:p>
          <a:p>
            <a:endParaRPr lang="en-CA" sz="1600">
              <a:solidFill>
                <a:srgbClr val="000000"/>
              </a:solidFill>
              <a:effectLst/>
              <a:latin typeface="Lucida Bright" panose="02040602050505020304" pitchFamily="18" charset="77"/>
            </a:endParaRPr>
          </a:p>
          <a:p>
            <a:pPr marL="285750" indent="-285750">
              <a:buFont typeface="Wingdings" pitchFamily="2" charset="2"/>
              <a:buChar char="Ø"/>
            </a:pPr>
            <a:endParaRPr lang="en-CA" sz="1600">
              <a:solidFill>
                <a:srgbClr val="000000"/>
              </a:solidFill>
              <a:effectLst/>
              <a:latin typeface="Lucida Bright" panose="02040602050505020304" pitchFamily="18" charset="77"/>
            </a:endParaRPr>
          </a:p>
          <a:p>
            <a:pPr marL="342900" indent="-342900">
              <a:buFont typeface="Wingdings" pitchFamily="2" charset="2"/>
              <a:buChar char="Ø"/>
            </a:pPr>
            <a:endParaRPr lang="en-US" sz="1800">
              <a:latin typeface="Lucida Bright" panose="02040602050505020304" pitchFamily="18" charset="77"/>
            </a:endParaRPr>
          </a:p>
          <a:p>
            <a:pPr marL="342900" indent="-342900">
              <a:buFont typeface="Wingdings" pitchFamily="2" charset="2"/>
              <a:buChar char="Ø"/>
            </a:pPr>
            <a:endParaRPr lang="en-US" sz="1800" dirty="0">
              <a:latin typeface="Lucida Bright" panose="02040602050505020304" pitchFamily="18" charset="77"/>
            </a:endParaRPr>
          </a:p>
        </p:txBody>
      </p:sp>
      <p:grpSp>
        <p:nvGrpSpPr>
          <p:cNvPr id="20" name="Group 19">
            <a:extLst>
              <a:ext uri="{FF2B5EF4-FFF2-40B4-BE49-F238E27FC236}">
                <a16:creationId xmlns:a16="http://schemas.microsoft.com/office/drawing/2014/main" id="{D653FA49-39A3-4265-8670-1CC425A6EB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7" y="5850470"/>
            <a:ext cx="867485" cy="115439"/>
            <a:chOff x="8910933" y="1861308"/>
            <a:chExt cx="867485" cy="115439"/>
          </a:xfrm>
        </p:grpSpPr>
        <p:sp>
          <p:nvSpPr>
            <p:cNvPr id="21" name="Rectangle 20">
              <a:extLst>
                <a:ext uri="{FF2B5EF4-FFF2-40B4-BE49-F238E27FC236}">
                  <a16:creationId xmlns:a16="http://schemas.microsoft.com/office/drawing/2014/main" id="{4DC43A9D-6FE6-4C0D-8F62-BE6F97205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2" name="Straight Connector 21">
              <a:extLst>
                <a:ext uri="{FF2B5EF4-FFF2-40B4-BE49-F238E27FC236}">
                  <a16:creationId xmlns:a16="http://schemas.microsoft.com/office/drawing/2014/main" id="{2A21C79E-831C-44CF-B6A5-1677130A9C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E9E6F4-D7E6-42EA-9D33-18D653D15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8F5319E6-D7CB-D8B0-0F81-10B0675B3BA4}"/>
              </a:ext>
            </a:extLst>
          </p:cNvPr>
          <p:cNvPicPr>
            <a:picLocks noChangeAspect="1"/>
          </p:cNvPicPr>
          <p:nvPr/>
        </p:nvPicPr>
        <p:blipFill>
          <a:blip r:embed="rId3"/>
          <a:stretch>
            <a:fillRect/>
          </a:stretch>
        </p:blipFill>
        <p:spPr>
          <a:xfrm>
            <a:off x="7231262" y="3428999"/>
            <a:ext cx="4002795" cy="3130471"/>
          </a:xfrm>
          <a:prstGeom prst="rect">
            <a:avLst/>
          </a:prstGeom>
        </p:spPr>
      </p:pic>
    </p:spTree>
    <p:extLst>
      <p:ext uri="{BB962C8B-B14F-4D97-AF65-F5344CB8AC3E}">
        <p14:creationId xmlns:p14="http://schemas.microsoft.com/office/powerpoint/2010/main" val="288128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9B1A-6D62-5616-CBFF-1EAA27077B08}"/>
              </a:ext>
            </a:extLst>
          </p:cNvPr>
          <p:cNvSpPr>
            <a:spLocks noGrp="1"/>
          </p:cNvSpPr>
          <p:nvPr>
            <p:ph type="title"/>
          </p:nvPr>
        </p:nvSpPr>
        <p:spPr>
          <a:xfrm>
            <a:off x="1028700" y="435143"/>
            <a:ext cx="10134600" cy="1389265"/>
          </a:xfrm>
        </p:spPr>
        <p:txBody>
          <a:bodyPr>
            <a:normAutofit fontScale="90000"/>
          </a:bodyPr>
          <a:lstStyle/>
          <a:p>
            <a:pPr algn="ctr"/>
            <a:r>
              <a:rPr lang="en-US" sz="5400" b="1" dirty="0">
                <a:latin typeface="Lucida Bright" panose="02040602050505020304" pitchFamily="18" charset="77"/>
              </a:rPr>
              <a:t>METHOD 1. K-NEAREST NEIGHBOR</a:t>
            </a:r>
          </a:p>
        </p:txBody>
      </p:sp>
      <p:pic>
        <p:nvPicPr>
          <p:cNvPr id="5" name="Content Placeholder 4" descr="A table with numbers and a number on it&#10;&#10;Description automatically generated">
            <a:extLst>
              <a:ext uri="{FF2B5EF4-FFF2-40B4-BE49-F238E27FC236}">
                <a16:creationId xmlns:a16="http://schemas.microsoft.com/office/drawing/2014/main" id="{BE8B1014-8634-4F61-74B5-0B752D41966B}"/>
              </a:ext>
            </a:extLst>
          </p:cNvPr>
          <p:cNvPicPr>
            <a:picLocks noGrp="1" noChangeAspect="1"/>
          </p:cNvPicPr>
          <p:nvPr>
            <p:ph idx="1"/>
          </p:nvPr>
        </p:nvPicPr>
        <p:blipFill>
          <a:blip r:embed="rId2"/>
          <a:stretch>
            <a:fillRect/>
          </a:stretch>
        </p:blipFill>
        <p:spPr>
          <a:xfrm>
            <a:off x="483938" y="2133147"/>
            <a:ext cx="6515503" cy="4289710"/>
          </a:xfrm>
        </p:spPr>
      </p:pic>
      <p:sp>
        <p:nvSpPr>
          <p:cNvPr id="6" name="TextBox 5">
            <a:extLst>
              <a:ext uri="{FF2B5EF4-FFF2-40B4-BE49-F238E27FC236}">
                <a16:creationId xmlns:a16="http://schemas.microsoft.com/office/drawing/2014/main" id="{D40B4C18-A7AD-0207-FB80-0551F598D305}"/>
              </a:ext>
            </a:extLst>
          </p:cNvPr>
          <p:cNvSpPr txBox="1"/>
          <p:nvPr/>
        </p:nvSpPr>
        <p:spPr>
          <a:xfrm>
            <a:off x="7154206" y="1824408"/>
            <a:ext cx="4553856" cy="5324535"/>
          </a:xfrm>
          <a:prstGeom prst="rect">
            <a:avLst/>
          </a:prstGeom>
          <a:noFill/>
        </p:spPr>
        <p:txBody>
          <a:bodyPr wrap="square" rtlCol="0">
            <a:spAutoFit/>
          </a:bodyPr>
          <a:lstStyle/>
          <a:p>
            <a:pPr marL="285750" indent="-285750">
              <a:buFont typeface="Wingdings" pitchFamily="2" charset="2"/>
              <a:buChar char="Ø"/>
            </a:pPr>
            <a:r>
              <a:rPr lang="en-CA" sz="1400" dirty="0">
                <a:solidFill>
                  <a:srgbClr val="000000"/>
                </a:solidFill>
                <a:effectLst/>
                <a:latin typeface="Lucida Bright" panose="02040602050505020304" pitchFamily="18" charset="77"/>
              </a:rPr>
              <a:t>The k-nearest neighbors (KNN) algorithm makes predictions by measuring the distance between new data points and nearby data points, or neighbors, then groups the new data with nearby data points based on the number of neighbors in each group.</a:t>
            </a:r>
          </a:p>
          <a:p>
            <a:pPr marL="285750" indent="-285750">
              <a:buFont typeface="Wingdings" pitchFamily="2" charset="2"/>
              <a:buChar char="Ø"/>
            </a:pPr>
            <a:r>
              <a:rPr lang="en-CA" sz="1400" dirty="0">
                <a:latin typeface="Lucida Bright" panose="02040602050505020304" pitchFamily="18" charset="77"/>
              </a:rPr>
              <a:t>Best Accuracy: </a:t>
            </a:r>
            <a:r>
              <a:rPr lang="en-CA" sz="1400" dirty="0" err="1">
                <a:latin typeface="Lucida Bright" panose="02040602050505020304" pitchFamily="18" charset="77"/>
              </a:rPr>
              <a:t>Sonnblick</a:t>
            </a:r>
            <a:r>
              <a:rPr lang="en-CA" sz="1400" dirty="0">
                <a:latin typeface="Lucida Bright" panose="02040602050505020304" pitchFamily="18" charset="77"/>
              </a:rPr>
              <a:t> (100%) had perfect accuracy, with zero false positives and false negatives. Valentia (95%), Oslo (90%), and Kassel (90%) also showed very high accuracy. Belgrade (83%) had the lowest accuracy, indicating possible challenges in prediction accuracy for this station. </a:t>
            </a:r>
          </a:p>
          <a:p>
            <a:pPr marL="285750" indent="-285750">
              <a:buFont typeface="Wingdings" pitchFamily="2" charset="2"/>
              <a:buChar char="Ø"/>
            </a:pPr>
            <a:r>
              <a:rPr lang="en-CA" sz="1400" dirty="0">
                <a:solidFill>
                  <a:srgbClr val="000000"/>
                </a:solidFill>
                <a:effectLst/>
                <a:latin typeface="Lucida Bright" panose="02040602050505020304" pitchFamily="18" charset="77"/>
              </a:rPr>
              <a:t>Using a k-range value of 3, the model was able to predict pleasant weather days with an average accuracy of 88%. </a:t>
            </a:r>
          </a:p>
          <a:p>
            <a:pPr marL="285750" indent="-285750">
              <a:buFont typeface="Wingdings" pitchFamily="2" charset="2"/>
              <a:buChar char="Ø"/>
            </a:pPr>
            <a:r>
              <a:rPr lang="en-CA" sz="1400" dirty="0">
                <a:latin typeface="Lucida Bright" panose="02040602050505020304" pitchFamily="18" charset="77"/>
              </a:rPr>
              <a:t>To improve forecasting accuracy, the model requires training on diverse datasets, better handling of varied weather patterns, and rigorous cross-validation, enhancing adaptability for broader, reliable, and practical weather predictions.</a:t>
            </a:r>
          </a:p>
          <a:p>
            <a:pPr marL="285750" indent="-285750">
              <a:buFont typeface="Wingdings" pitchFamily="2" charset="2"/>
              <a:buChar char="Ø"/>
            </a:pPr>
            <a:endParaRPr lang="en-CA" sz="1400" dirty="0">
              <a:solidFill>
                <a:srgbClr val="000000"/>
              </a:solidFill>
              <a:effectLst/>
              <a:latin typeface="Lucida Bright" panose="02040602050505020304" pitchFamily="18" charset="77"/>
            </a:endParaRPr>
          </a:p>
          <a:p>
            <a:pPr marL="285750" indent="-285750">
              <a:buFont typeface="Wingdings" pitchFamily="2" charset="2"/>
              <a:buChar char="Ø"/>
            </a:pPr>
            <a:endParaRPr lang="en-US" dirty="0"/>
          </a:p>
        </p:txBody>
      </p:sp>
    </p:spTree>
    <p:extLst>
      <p:ext uri="{BB962C8B-B14F-4D97-AF65-F5344CB8AC3E}">
        <p14:creationId xmlns:p14="http://schemas.microsoft.com/office/powerpoint/2010/main" val="104317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1E63-1297-8E87-9649-022D306A670D}"/>
              </a:ext>
            </a:extLst>
          </p:cNvPr>
          <p:cNvSpPr>
            <a:spLocks noGrp="1"/>
          </p:cNvSpPr>
          <p:nvPr>
            <p:ph type="title"/>
          </p:nvPr>
        </p:nvSpPr>
        <p:spPr>
          <a:xfrm>
            <a:off x="944479" y="408921"/>
            <a:ext cx="10134600" cy="601732"/>
          </a:xfrm>
        </p:spPr>
        <p:txBody>
          <a:bodyPr>
            <a:noAutofit/>
          </a:bodyPr>
          <a:lstStyle/>
          <a:p>
            <a:r>
              <a:rPr lang="en-US" sz="4800" b="1" dirty="0">
                <a:latin typeface="Lucida Bright" panose="02040602050505020304" pitchFamily="18" charset="77"/>
              </a:rPr>
              <a:t>METHOD 2: DECISION  TREE</a:t>
            </a:r>
          </a:p>
        </p:txBody>
      </p:sp>
      <p:pic>
        <p:nvPicPr>
          <p:cNvPr id="10" name="Content Placeholder 9" descr="A screenshot of a training set&#10;&#10;Description automatically generated">
            <a:extLst>
              <a:ext uri="{FF2B5EF4-FFF2-40B4-BE49-F238E27FC236}">
                <a16:creationId xmlns:a16="http://schemas.microsoft.com/office/drawing/2014/main" id="{5E5961F2-CB76-642B-D18B-AD99942E4576}"/>
              </a:ext>
            </a:extLst>
          </p:cNvPr>
          <p:cNvPicPr>
            <a:picLocks noGrp="1" noChangeAspect="1"/>
          </p:cNvPicPr>
          <p:nvPr>
            <p:ph idx="1"/>
          </p:nvPr>
        </p:nvPicPr>
        <p:blipFill>
          <a:blip r:embed="rId2"/>
          <a:stretch>
            <a:fillRect/>
          </a:stretch>
        </p:blipFill>
        <p:spPr>
          <a:xfrm>
            <a:off x="434401" y="1010652"/>
            <a:ext cx="4089473" cy="2674251"/>
          </a:xfrm>
        </p:spPr>
      </p:pic>
      <p:pic>
        <p:nvPicPr>
          <p:cNvPr id="12" name="Picture 11" descr="A screenshot of a test set&#10;&#10;Description automatically generated">
            <a:extLst>
              <a:ext uri="{FF2B5EF4-FFF2-40B4-BE49-F238E27FC236}">
                <a16:creationId xmlns:a16="http://schemas.microsoft.com/office/drawing/2014/main" id="{CCC10D03-CF08-BAD9-0FF1-BEB527A0971A}"/>
              </a:ext>
            </a:extLst>
          </p:cNvPr>
          <p:cNvPicPr>
            <a:picLocks noChangeAspect="1"/>
          </p:cNvPicPr>
          <p:nvPr/>
        </p:nvPicPr>
        <p:blipFill>
          <a:blip r:embed="rId3"/>
          <a:stretch>
            <a:fillRect/>
          </a:stretch>
        </p:blipFill>
        <p:spPr>
          <a:xfrm>
            <a:off x="4404189" y="1042201"/>
            <a:ext cx="4089474" cy="2681146"/>
          </a:xfrm>
          <a:prstGeom prst="rect">
            <a:avLst/>
          </a:prstGeom>
        </p:spPr>
      </p:pic>
      <p:sp>
        <p:nvSpPr>
          <p:cNvPr id="13" name="TextBox 12">
            <a:extLst>
              <a:ext uri="{FF2B5EF4-FFF2-40B4-BE49-F238E27FC236}">
                <a16:creationId xmlns:a16="http://schemas.microsoft.com/office/drawing/2014/main" id="{77C5C441-DA2D-3D60-AE8C-8AF6D4ECF0F8}"/>
              </a:ext>
            </a:extLst>
          </p:cNvPr>
          <p:cNvSpPr txBox="1"/>
          <p:nvPr/>
        </p:nvSpPr>
        <p:spPr>
          <a:xfrm>
            <a:off x="434401" y="4338471"/>
            <a:ext cx="11323197" cy="2862322"/>
          </a:xfrm>
          <a:prstGeom prst="rect">
            <a:avLst/>
          </a:prstGeom>
          <a:noFill/>
        </p:spPr>
        <p:txBody>
          <a:bodyPr wrap="square" rtlCol="0">
            <a:spAutoFit/>
          </a:bodyPr>
          <a:lstStyle/>
          <a:p>
            <a:pPr marL="285750" indent="-285750">
              <a:buFont typeface="Wingdings" pitchFamily="2" charset="2"/>
              <a:buChar char="Ø"/>
            </a:pPr>
            <a:r>
              <a:rPr lang="en-CA" dirty="0">
                <a:solidFill>
                  <a:srgbClr val="000000"/>
                </a:solidFill>
                <a:effectLst/>
                <a:latin typeface="Lucida Bright" panose="02040602050505020304" pitchFamily="18" charset="77"/>
              </a:rPr>
              <a:t>The decision tree model currently illustrates poor accuracy, with only 46% on the training data and 47% on the test data. </a:t>
            </a:r>
          </a:p>
          <a:p>
            <a:pPr marL="285750" indent="-285750">
              <a:buFont typeface="Wingdings" pitchFamily="2" charset="2"/>
              <a:buChar char="Ø"/>
            </a:pPr>
            <a:r>
              <a:rPr lang="en-CA" dirty="0">
                <a:solidFill>
                  <a:srgbClr val="000000"/>
                </a:solidFill>
                <a:latin typeface="Lucida Bright" panose="02040602050505020304" pitchFamily="18" charset="77"/>
              </a:rPr>
              <a:t>T</a:t>
            </a:r>
            <a:r>
              <a:rPr lang="en-CA" u="none" strike="noStrike" dirty="0">
                <a:solidFill>
                  <a:srgbClr val="000000"/>
                </a:solidFill>
                <a:effectLst/>
                <a:latin typeface="Lucida Bright" panose="02040602050505020304" pitchFamily="18" charset="77"/>
              </a:rPr>
              <a:t>he decision tree algorithm breaks down the classification process into a series of "yes" or "no" questions based on the features of the data. Starting from the root node, the algorithm splits the data at each branch based on the most relevant feature, continuously refining the classification.</a:t>
            </a:r>
          </a:p>
          <a:p>
            <a:pPr marL="285750" indent="-285750">
              <a:buFont typeface="Wingdings" pitchFamily="2" charset="2"/>
              <a:buChar char="Ø"/>
            </a:pPr>
            <a:r>
              <a:rPr lang="en-CA" dirty="0">
                <a:solidFill>
                  <a:srgbClr val="000000"/>
                </a:solidFill>
                <a:effectLst/>
                <a:latin typeface="Lucida Bright" panose="02040602050505020304" pitchFamily="18" charset="77"/>
              </a:rPr>
              <a:t>The decision tree is very complex with too many branches which can lead to a model being too</a:t>
            </a:r>
          </a:p>
          <a:p>
            <a:r>
              <a:rPr lang="en-CA" dirty="0">
                <a:solidFill>
                  <a:srgbClr val="000000"/>
                </a:solidFill>
                <a:effectLst/>
                <a:latin typeface="Lucida Bright" panose="02040602050505020304" pitchFamily="18" charset="77"/>
              </a:rPr>
              <a:t>    difficult to interpret. The tree is also very large, which can take a long time to train.</a:t>
            </a:r>
          </a:p>
          <a:p>
            <a:pPr marL="285750" indent="-285750">
              <a:buFont typeface="Wingdings" pitchFamily="2" charset="2"/>
              <a:buChar char="Ø"/>
            </a:pPr>
            <a:endParaRPr lang="en-CA" dirty="0">
              <a:solidFill>
                <a:srgbClr val="000000"/>
              </a:solidFill>
              <a:effectLst/>
              <a:latin typeface="Lucida Bright" panose="02040602050505020304" pitchFamily="18" charset="77"/>
            </a:endParaRPr>
          </a:p>
          <a:p>
            <a:pPr marL="285750" indent="-285750">
              <a:buFont typeface="Wingdings" pitchFamily="2" charset="2"/>
              <a:buChar char="Ø"/>
            </a:pPr>
            <a:endParaRPr lang="en-CA" dirty="0">
              <a:solidFill>
                <a:srgbClr val="000000"/>
              </a:solidFill>
              <a:effectLst/>
              <a:latin typeface="Lucida Bright" panose="02040602050505020304" pitchFamily="18" charset="77"/>
            </a:endParaRPr>
          </a:p>
          <a:p>
            <a:pPr marL="285750" indent="-285750">
              <a:buFont typeface="Wingdings" pitchFamily="2" charset="2"/>
              <a:buChar char="Ø"/>
            </a:pPr>
            <a:endParaRPr lang="en-US" dirty="0">
              <a:latin typeface="Lucida Bright" panose="02040602050505020304" pitchFamily="18" charset="77"/>
            </a:endParaRPr>
          </a:p>
        </p:txBody>
      </p:sp>
      <p:pic>
        <p:nvPicPr>
          <p:cNvPr id="36" name="Picture 35" descr="A black and white diagram&#10;&#10;Description automatically generated">
            <a:extLst>
              <a:ext uri="{FF2B5EF4-FFF2-40B4-BE49-F238E27FC236}">
                <a16:creationId xmlns:a16="http://schemas.microsoft.com/office/drawing/2014/main" id="{7234C0C1-6B0A-0848-8B5E-4CFEE0901214}"/>
              </a:ext>
            </a:extLst>
          </p:cNvPr>
          <p:cNvPicPr>
            <a:picLocks noChangeAspect="1"/>
          </p:cNvPicPr>
          <p:nvPr/>
        </p:nvPicPr>
        <p:blipFill>
          <a:blip r:embed="rId4"/>
          <a:stretch>
            <a:fillRect/>
          </a:stretch>
        </p:blipFill>
        <p:spPr>
          <a:xfrm>
            <a:off x="8373977" y="1042201"/>
            <a:ext cx="3383621" cy="3186630"/>
          </a:xfrm>
          <a:prstGeom prst="rect">
            <a:avLst/>
          </a:prstGeom>
        </p:spPr>
      </p:pic>
    </p:spTree>
    <p:extLst>
      <p:ext uri="{BB962C8B-B14F-4D97-AF65-F5344CB8AC3E}">
        <p14:creationId xmlns:p14="http://schemas.microsoft.com/office/powerpoint/2010/main" val="1947113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140A-977F-9305-DCE5-F4E0B142D679}"/>
              </a:ext>
            </a:extLst>
          </p:cNvPr>
          <p:cNvSpPr>
            <a:spLocks noGrp="1"/>
          </p:cNvSpPr>
          <p:nvPr>
            <p:ph type="title"/>
          </p:nvPr>
        </p:nvSpPr>
        <p:spPr>
          <a:xfrm>
            <a:off x="703847" y="342746"/>
            <a:ext cx="10134600" cy="2292170"/>
          </a:xfrm>
        </p:spPr>
        <p:txBody>
          <a:bodyPr>
            <a:noAutofit/>
          </a:bodyPr>
          <a:lstStyle/>
          <a:p>
            <a:r>
              <a:rPr lang="en-US" sz="4800" b="1" dirty="0">
                <a:latin typeface="Lucida Bright" panose="02040602050505020304" pitchFamily="18" charset="77"/>
              </a:rPr>
              <a:t>METHOD 3: ARTIFICAL NEURAL NETWORK (</a:t>
            </a:r>
            <a:r>
              <a:rPr lang="en-CA" sz="4800" b="1" dirty="0">
                <a:solidFill>
                  <a:srgbClr val="000000"/>
                </a:solidFill>
                <a:effectLst/>
                <a:latin typeface="Lucida Bright" panose="02040602050505020304" pitchFamily="18" charset="77"/>
              </a:rPr>
              <a:t>Scenario 1</a:t>
            </a:r>
            <a:r>
              <a:rPr lang="en-CA" sz="3200" b="1" dirty="0">
                <a:solidFill>
                  <a:srgbClr val="000000"/>
                </a:solidFill>
                <a:effectLst/>
                <a:latin typeface="Lucida Bright" panose="02040602050505020304" pitchFamily="18" charset="77"/>
              </a:rPr>
              <a:t>)</a:t>
            </a:r>
            <a:br>
              <a:rPr lang="en-CA" sz="3200" dirty="0">
                <a:solidFill>
                  <a:srgbClr val="000000"/>
                </a:solidFill>
                <a:effectLst/>
                <a:latin typeface="Helvetica" pitchFamily="2" charset="0"/>
              </a:rPr>
            </a:br>
            <a:endParaRPr lang="en-US" sz="4800" b="1" dirty="0">
              <a:latin typeface="Lucida Bright" panose="02040602050505020304" pitchFamily="18" charset="77"/>
            </a:endParaRPr>
          </a:p>
        </p:txBody>
      </p:sp>
      <p:pic>
        <p:nvPicPr>
          <p:cNvPr id="5" name="Content Placeholder 4" descr="A screenshot of a graph&#10;&#10;Description automatically generated">
            <a:extLst>
              <a:ext uri="{FF2B5EF4-FFF2-40B4-BE49-F238E27FC236}">
                <a16:creationId xmlns:a16="http://schemas.microsoft.com/office/drawing/2014/main" id="{BBD70154-E0C3-9A5C-F58B-AE2F3AD1D1D5}"/>
              </a:ext>
            </a:extLst>
          </p:cNvPr>
          <p:cNvPicPr>
            <a:picLocks noGrp="1" noChangeAspect="1"/>
          </p:cNvPicPr>
          <p:nvPr>
            <p:ph idx="1"/>
          </p:nvPr>
        </p:nvPicPr>
        <p:blipFill>
          <a:blip r:embed="rId2"/>
          <a:stretch>
            <a:fillRect/>
          </a:stretch>
        </p:blipFill>
        <p:spPr>
          <a:xfrm>
            <a:off x="703265" y="1984379"/>
            <a:ext cx="5392736" cy="3081581"/>
          </a:xfrm>
        </p:spPr>
      </p:pic>
      <p:pic>
        <p:nvPicPr>
          <p:cNvPr id="7" name="Picture 6" descr="A screenshot of a graph&#10;&#10;Description automatically generated">
            <a:extLst>
              <a:ext uri="{FF2B5EF4-FFF2-40B4-BE49-F238E27FC236}">
                <a16:creationId xmlns:a16="http://schemas.microsoft.com/office/drawing/2014/main" id="{A8041EC3-83CA-A5AF-7EAF-9379FEC67677}"/>
              </a:ext>
            </a:extLst>
          </p:cNvPr>
          <p:cNvPicPr>
            <a:picLocks noChangeAspect="1"/>
          </p:cNvPicPr>
          <p:nvPr/>
        </p:nvPicPr>
        <p:blipFill>
          <a:blip r:embed="rId3"/>
          <a:stretch>
            <a:fillRect/>
          </a:stretch>
        </p:blipFill>
        <p:spPr>
          <a:xfrm>
            <a:off x="6096000" y="1930167"/>
            <a:ext cx="5699738" cy="3190004"/>
          </a:xfrm>
          <a:prstGeom prst="rect">
            <a:avLst/>
          </a:prstGeom>
        </p:spPr>
      </p:pic>
      <p:sp>
        <p:nvSpPr>
          <p:cNvPr id="8" name="TextBox 7">
            <a:extLst>
              <a:ext uri="{FF2B5EF4-FFF2-40B4-BE49-F238E27FC236}">
                <a16:creationId xmlns:a16="http://schemas.microsoft.com/office/drawing/2014/main" id="{18F2EED5-1EB3-AFDD-F641-EDF9A37F7BFA}"/>
              </a:ext>
            </a:extLst>
          </p:cNvPr>
          <p:cNvSpPr txBox="1"/>
          <p:nvPr/>
        </p:nvSpPr>
        <p:spPr>
          <a:xfrm>
            <a:off x="703265" y="5336498"/>
            <a:ext cx="10899122" cy="1754326"/>
          </a:xfrm>
          <a:prstGeom prst="rect">
            <a:avLst/>
          </a:prstGeom>
          <a:noFill/>
        </p:spPr>
        <p:txBody>
          <a:bodyPr wrap="square" rtlCol="0">
            <a:spAutoFit/>
          </a:bodyPr>
          <a:lstStyle/>
          <a:p>
            <a:pPr marL="285750" indent="-285750">
              <a:buFont typeface="Wingdings" pitchFamily="2" charset="2"/>
              <a:buChar char="Ø"/>
            </a:pPr>
            <a:r>
              <a:rPr lang="en-CA" u="none" strike="noStrike" dirty="0">
                <a:solidFill>
                  <a:srgbClr val="223C50"/>
                </a:solidFill>
                <a:effectLst/>
                <a:latin typeface="Lucida Bright" panose="02040602050505020304" pitchFamily="18" charset="77"/>
              </a:rPr>
              <a:t>Artificial Neural Networks (ANNs) </a:t>
            </a:r>
            <a:r>
              <a:rPr lang="en-CA" dirty="0">
                <a:solidFill>
                  <a:srgbClr val="000000"/>
                </a:solidFill>
                <a:effectLst/>
                <a:latin typeface="Lucida Bright" panose="02040602050505020304" pitchFamily="18" charset="77"/>
              </a:rPr>
              <a:t>make predictions by processing data through a set of layers.</a:t>
            </a:r>
          </a:p>
          <a:p>
            <a:pPr marL="285750" indent="-285750">
              <a:buFont typeface="Wingdings" pitchFamily="2" charset="2"/>
              <a:buChar char="Ø"/>
            </a:pPr>
            <a:r>
              <a:rPr lang="en-CA" dirty="0">
                <a:solidFill>
                  <a:srgbClr val="000000"/>
                </a:solidFill>
                <a:effectLst/>
                <a:latin typeface="Lucida Bright" panose="02040602050505020304" pitchFamily="18" charset="77"/>
              </a:rPr>
              <a:t>Upper left = accurate unpleasant, Upper right = inaccurate unpleasant.</a:t>
            </a:r>
          </a:p>
          <a:p>
            <a:pPr marL="285750" indent="-285750">
              <a:buFont typeface="Wingdings" pitchFamily="2" charset="2"/>
              <a:buChar char="Ø"/>
            </a:pPr>
            <a:r>
              <a:rPr lang="en-CA" dirty="0">
                <a:solidFill>
                  <a:srgbClr val="000000"/>
                </a:solidFill>
                <a:effectLst/>
                <a:latin typeface="Lucida Bright" panose="02040602050505020304" pitchFamily="18" charset="77"/>
              </a:rPr>
              <a:t>Bottom left = inaccurate pleasant, Bottom right = accurate pleasant.</a:t>
            </a:r>
          </a:p>
          <a:p>
            <a:endParaRPr lang="en-CA" u="none" strike="noStrike" dirty="0">
              <a:solidFill>
                <a:srgbClr val="223C50"/>
              </a:solidFill>
              <a:effectLst/>
              <a:latin typeface="Lucida Bright" panose="02040602050505020304" pitchFamily="18" charset="77"/>
            </a:endParaRPr>
          </a:p>
          <a:p>
            <a:endParaRPr lang="en-US" dirty="0"/>
          </a:p>
        </p:txBody>
      </p:sp>
    </p:spTree>
    <p:extLst>
      <p:ext uri="{BB962C8B-B14F-4D97-AF65-F5344CB8AC3E}">
        <p14:creationId xmlns:p14="http://schemas.microsoft.com/office/powerpoint/2010/main" val="2972816624"/>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TotalTime>
  <Words>1011</Words>
  <Application>Microsoft Macintosh PowerPoint</Application>
  <PresentationFormat>Widescreen</PresentationFormat>
  <Paragraphs>61</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Aharoni</vt:lpstr>
      <vt:lpstr>Arial</vt:lpstr>
      <vt:lpstr>Bembo</vt:lpstr>
      <vt:lpstr>Calibri</vt:lpstr>
      <vt:lpstr>Helvetica</vt:lpstr>
      <vt:lpstr>Lucida Bright</vt:lpstr>
      <vt:lpstr>Wingdings</vt:lpstr>
      <vt:lpstr>AdornVTI</vt:lpstr>
      <vt:lpstr>  Weather Conditions and Climate Change with ClimateWins </vt:lpstr>
      <vt:lpstr>INTRODUCTION:  ClimateWins is interested in using machine learning to help predict the consequences of climate change around Europe and, potentially, the world. The data was collected through hurricane predictions from The National Oceanic and Atmospheric Administration (NOAA) in the U.S., typhoon data from The Japan Meteorological Agency (JMA) in Japan, world temperatures, and a great deal of other data.  </vt:lpstr>
      <vt:lpstr>HYPOTHESIS</vt:lpstr>
      <vt:lpstr>DATA SETS</vt:lpstr>
      <vt:lpstr>DATA BIAS &amp;  ACCURACY</vt:lpstr>
      <vt:lpstr>DATA OPTIMIZATION</vt:lpstr>
      <vt:lpstr>METHOD 1. K-NEAREST NEIGHBOR</vt:lpstr>
      <vt:lpstr>METHOD 2: DECISION  TREE</vt:lpstr>
      <vt:lpstr>METHOD 3: ARTIFICAL NEURAL NETWORK (Scenario 1) </vt:lpstr>
      <vt:lpstr>METHOD 3: ARTIFICAL NEURAL NETWORK (Scenario 2) </vt:lpstr>
      <vt:lpstr>METHOD 3: ARTIFICAL NEURAL NETWORK (Scenario 3) </vt:lpstr>
      <vt:lpstr>WHICH ALGORITHM IS BEST?</vt:lpstr>
      <vt:lpstr>CONCLUSION &amp; 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Weather Conditions and Climate Change with ClimateWins </dc:title>
  <dc:creator>Amrit Gill</dc:creator>
  <cp:lastModifiedBy>Amrit Gill</cp:lastModifiedBy>
  <cp:revision>28</cp:revision>
  <dcterms:created xsi:type="dcterms:W3CDTF">2025-04-04T17:07:33Z</dcterms:created>
  <dcterms:modified xsi:type="dcterms:W3CDTF">2025-04-07T03:04:32Z</dcterms:modified>
</cp:coreProperties>
</file>